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9.jpg" ContentType="image/jpg"/>
  <Override PartName="/ppt/media/image21.jpg" ContentType="image/jpg"/>
  <Override PartName="/ppt/media/image23.jpg" ContentType="image/jpg"/>
  <Override PartName="/ppt/notesSlides/notesSlide10.xml" ContentType="application/vnd.openxmlformats-officedocument.presentationml.notesSlide+xml"/>
  <Override PartName="/ppt/media/image25.jpg" ContentType="image/jpg"/>
  <Override PartName="/ppt/media/image27.jpg" ContentType="image/jpg"/>
  <Override PartName="/ppt/notesSlides/notesSlide11.xml" ContentType="application/vnd.openxmlformats-officedocument.presentationml.notesSlide+xml"/>
  <Override PartName="/ppt/media/image31.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89" r:id="rId2"/>
    <p:sldId id="259" r:id="rId3"/>
    <p:sldId id="2988" r:id="rId4"/>
    <p:sldId id="285" r:id="rId5"/>
    <p:sldId id="277" r:id="rId6"/>
    <p:sldId id="365" r:id="rId7"/>
    <p:sldId id="366" r:id="rId8"/>
    <p:sldId id="2987" r:id="rId9"/>
    <p:sldId id="282" r:id="rId10"/>
    <p:sldId id="367" r:id="rId11"/>
    <p:sldId id="370" r:id="rId12"/>
    <p:sldId id="368" r:id="rId13"/>
    <p:sldId id="369" r:id="rId14"/>
    <p:sldId id="292" r:id="rId15"/>
    <p:sldId id="325" r:id="rId16"/>
    <p:sldId id="492" r:id="rId17"/>
    <p:sldId id="498" r:id="rId18"/>
    <p:sldId id="510" r:id="rId19"/>
    <p:sldId id="530" r:id="rId20"/>
    <p:sldId id="531" r:id="rId21"/>
    <p:sldId id="542" r:id="rId22"/>
    <p:sldId id="2985" r:id="rId23"/>
    <p:sldId id="2986" r:id="rId24"/>
    <p:sldId id="546" r:id="rId25"/>
    <p:sldId id="547" r:id="rId26"/>
    <p:sldId id="548" r:id="rId27"/>
    <p:sldId id="549" r:id="rId28"/>
    <p:sldId id="550" r:id="rId29"/>
    <p:sldId id="330" r:id="rId30"/>
    <p:sldId id="301"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FA2004-A089-4756-4666-4D2B07E90188}" name="Lissa Powell" initials="LP" userId="S::powelll@nasfaa.org::ee691c9a-30d0-455b-b688-add8285ac695" providerId="AD"/>
  <p188:author id="{A0029B77-A3A9-4ECA-1C35-CBED6991565B}" name="Sarah Austin" initials="SA" userId="S::austins@nasfaa.org::94a25384-544c-49b2-a8db-09c9d094886c" providerId="AD"/>
  <p188:author id="{846D7C99-9693-0A3B-CFBC-F6F58D3D14F5}" name="Debra La Grone" initials="DLG" userId="S::lagroned@nasfaa.org::8ae4e4ee-2b87-428c-a5cd-b11307ef7362" providerId="AD"/>
  <p188:author id="{5313F0DF-1D2B-833B-2DC5-1CD1488D26F5}" name="Norma Robinson" initials="NR" userId="S::robinsonn@nasfaa.org::d5752999-feb1-4e81-9398-58af882d5e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7" name="Eunice Powell" initials="EP" lastIdx="1" clrIdx="7">
    <p:extLst>
      <p:ext uri="{19B8F6BF-5375-455C-9EA6-DF929625EA0E}">
        <p15:presenceInfo xmlns:p15="http://schemas.microsoft.com/office/powerpoint/2012/main" userId="S-1-5-21-530780909-28726180-930774774-15790" providerId="AD"/>
      </p:ext>
    </p:extLst>
  </p:cmAuthor>
  <p:cmAuthor id="1" name="Debra LaGrone" initials="DL" lastIdx="1" clrIdx="1"/>
  <p:cmAuthor id="2" name="Susan Shogren" initials="SS" lastIdx="13" clrIdx="2"/>
  <p:cmAuthor id="3" name="Debra LaGrone" initials="DRL" lastIdx="1" clrIdx="3"/>
  <p:cmAuthor id="4" name="Debra La Grone" initials="DLG" lastIdx="9" clrIdx="4">
    <p:extLst>
      <p:ext uri="{19B8F6BF-5375-455C-9EA6-DF929625EA0E}">
        <p15:presenceInfo xmlns:p15="http://schemas.microsoft.com/office/powerpoint/2012/main" userId="S-1-5-21-530780909-28726180-930774774-35379" providerId="AD"/>
      </p:ext>
    </p:extLst>
  </p:cmAuthor>
  <p:cmAuthor id="5" name="Debra La Grone" initials="DLG [2]" lastIdx="30" clrIdx="5">
    <p:extLst>
      <p:ext uri="{19B8F6BF-5375-455C-9EA6-DF929625EA0E}">
        <p15:presenceInfo xmlns:p15="http://schemas.microsoft.com/office/powerpoint/2012/main" userId="S::lagroned@nasfaa.org::8ae4e4ee-2b87-428c-a5cd-b11307ef7362" providerId="AD"/>
      </p:ext>
    </p:extLst>
  </p:cmAuthor>
  <p:cmAuthor id="6" name="Lissa Powell" initials="LP" lastIdx="26" clrIdx="6">
    <p:extLst>
      <p:ext uri="{19B8F6BF-5375-455C-9EA6-DF929625EA0E}">
        <p15:presenceInfo xmlns:p15="http://schemas.microsoft.com/office/powerpoint/2012/main" userId="S-1-5-21-530780909-28726180-930774774-38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6DBE4B"/>
    <a:srgbClr val="DE7E26"/>
    <a:srgbClr val="004E7D"/>
    <a:srgbClr val="B94197"/>
    <a:srgbClr val="58595B"/>
    <a:srgbClr val="C54FAF"/>
    <a:srgbClr val="007CA8"/>
    <a:srgbClr val="F4EE00"/>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0" autoAdjust="0"/>
    <p:restoredTop sz="94660"/>
  </p:normalViewPr>
  <p:slideViewPr>
    <p:cSldViewPr>
      <p:cViewPr varScale="1">
        <p:scale>
          <a:sx n="113" d="100"/>
          <a:sy n="113" d="100"/>
        </p:scale>
        <p:origin x="1230"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6318"/>
    </p:cViewPr>
  </p:sorterViewPr>
  <p:notesViewPr>
    <p:cSldViewPr>
      <p:cViewPr varScale="1">
        <p:scale>
          <a:sx n="72" d="100"/>
          <a:sy n="72" d="100"/>
        </p:scale>
        <p:origin x="3060"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Jo Schlichting" userId="ec500fd622c31648" providerId="LiveId" clId="{CD7FF067-B60D-492B-9241-670927147D17}"/>
    <pc:docChg chg="custSel modSld">
      <pc:chgData name="Molly-Jo Schlichting" userId="ec500fd622c31648" providerId="LiveId" clId="{CD7FF067-B60D-492B-9241-670927147D17}" dt="2023-10-04T16:49:02.052" v="4" actId="478"/>
      <pc:docMkLst>
        <pc:docMk/>
      </pc:docMkLst>
      <pc:sldChg chg="delSp mod">
        <pc:chgData name="Molly-Jo Schlichting" userId="ec500fd622c31648" providerId="LiveId" clId="{CD7FF067-B60D-492B-9241-670927147D17}" dt="2023-10-04T16:49:02.052" v="4" actId="478"/>
        <pc:sldMkLst>
          <pc:docMk/>
          <pc:sldMk cId="1007844782" sldId="347"/>
        </pc:sldMkLst>
        <pc:spChg chg="del">
          <ac:chgData name="Molly-Jo Schlichting" userId="ec500fd622c31648" providerId="LiveId" clId="{CD7FF067-B60D-492B-9241-670927147D17}" dt="2023-10-04T16:49:02.052" v="4" actId="478"/>
          <ac:spMkLst>
            <pc:docMk/>
            <pc:sldMk cId="1007844782" sldId="347"/>
            <ac:spMk id="2" creationId="{47FD1D72-9DA3-4830-847D-BE8F68B04BFC}"/>
          </ac:spMkLst>
        </pc:spChg>
      </pc:sldChg>
      <pc:sldChg chg="delSp modSp mod">
        <pc:chgData name="Molly-Jo Schlichting" userId="ec500fd622c31648" providerId="LiveId" clId="{CD7FF067-B60D-492B-9241-670927147D17}" dt="2023-10-04T16:48:56.053" v="3" actId="478"/>
        <pc:sldMkLst>
          <pc:docMk/>
          <pc:sldMk cId="3521283473" sldId="356"/>
        </pc:sldMkLst>
        <pc:spChg chg="del mod">
          <ac:chgData name="Molly-Jo Schlichting" userId="ec500fd622c31648" providerId="LiveId" clId="{CD7FF067-B60D-492B-9241-670927147D17}" dt="2023-10-04T16:48:56.053" v="3" actId="478"/>
          <ac:spMkLst>
            <pc:docMk/>
            <pc:sldMk cId="3521283473" sldId="356"/>
            <ac:spMk id="9" creationId="{971815CD-69D0-414B-A09A-1514AD9ECA4F}"/>
          </ac:spMkLst>
        </pc:spChg>
      </pc:sldChg>
      <pc:sldChg chg="modSp mod">
        <pc:chgData name="Molly-Jo Schlichting" userId="ec500fd622c31648" providerId="LiveId" clId="{CD7FF067-B60D-492B-9241-670927147D17}" dt="2023-10-04T15:30:15.824" v="1" actId="27107"/>
        <pc:sldMkLst>
          <pc:docMk/>
          <pc:sldMk cId="2703276241" sldId="357"/>
        </pc:sldMkLst>
        <pc:spChg chg="mod">
          <ac:chgData name="Molly-Jo Schlichting" userId="ec500fd622c31648" providerId="LiveId" clId="{CD7FF067-B60D-492B-9241-670927147D17}" dt="2023-10-04T15:30:15.824" v="1" actId="27107"/>
          <ac:spMkLst>
            <pc:docMk/>
            <pc:sldMk cId="2703276241" sldId="357"/>
            <ac:spMk id="5" creationId="{B5BF9349-E5C5-927F-1ABF-A78F719124B0}"/>
          </ac:spMkLst>
        </pc:spChg>
      </pc:sldChg>
      <pc:sldChg chg="modSp mod">
        <pc:chgData name="Molly-Jo Schlichting" userId="ec500fd622c31648" providerId="LiveId" clId="{CD7FF067-B60D-492B-9241-670927147D17}" dt="2023-10-04T15:30:11.899" v="0" actId="27107"/>
        <pc:sldMkLst>
          <pc:docMk/>
          <pc:sldMk cId="427445016" sldId="371"/>
        </pc:sldMkLst>
        <pc:spChg chg="mod">
          <ac:chgData name="Molly-Jo Schlichting" userId="ec500fd622c31648" providerId="LiveId" clId="{CD7FF067-B60D-492B-9241-670927147D17}" dt="2023-10-04T15:30:11.899" v="0" actId="27107"/>
          <ac:spMkLst>
            <pc:docMk/>
            <pc:sldMk cId="427445016" sldId="371"/>
            <ac:spMk id="2" creationId="{52AF7405-C7ED-3AC1-EFF2-BE6AD1E6131A}"/>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62560" y="9009459"/>
            <a:ext cx="6990080" cy="480060"/>
          </a:xfrm>
          <a:prstGeom prst="rect">
            <a:avLst/>
          </a:prstGeom>
        </p:spPr>
      </p:pic>
      <p:sp>
        <p:nvSpPr>
          <p:cNvPr id="8" name="Text Box 6"/>
          <p:cNvSpPr txBox="1">
            <a:spLocks noChangeArrowheads="1"/>
          </p:cNvSpPr>
          <p:nvPr/>
        </p:nvSpPr>
        <p:spPr bwMode="auto">
          <a:xfrm>
            <a:off x="1" y="301705"/>
            <a:ext cx="7315200" cy="390049"/>
          </a:xfrm>
          <a:prstGeom prst="rect">
            <a:avLst/>
          </a:prstGeom>
          <a:noFill/>
          <a:ln w="12700">
            <a:noFill/>
            <a:miter lim="800000"/>
            <a:headEnd/>
            <a:tailEnd/>
          </a:ln>
          <a:effectLst/>
        </p:spPr>
        <p:txBody>
          <a:bodyPr wrap="square" lIns="97766" tIns="48882" rIns="97766" bIns="48882">
            <a:spAutoFit/>
          </a:bodyPr>
          <a:lstStyle/>
          <a:p>
            <a:pPr algn="ctr" defTabSz="976971" eaLnBrk="0" hangingPunct="0">
              <a:defRPr/>
            </a:pPr>
            <a:r>
              <a:rPr lang="en-US"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sp>
        <p:nvSpPr>
          <p:cNvPr id="2" name="Rectangle 8">
            <a:extLst>
              <a:ext uri="{FF2B5EF4-FFF2-40B4-BE49-F238E27FC236}">
                <a16:creationId xmlns:a16="http://schemas.microsoft.com/office/drawing/2014/main" id="{6DBB8D91-FD1F-620B-6444-E5CF461FD8E1}"/>
              </a:ext>
            </a:extLst>
          </p:cNvPr>
          <p:cNvSpPr>
            <a:spLocks noChangeArrowheads="1"/>
          </p:cNvSpPr>
          <p:nvPr/>
        </p:nvSpPr>
        <p:spPr bwMode="auto">
          <a:xfrm>
            <a:off x="130386" y="9348593"/>
            <a:ext cx="7022254" cy="252607"/>
          </a:xfrm>
          <a:prstGeom prst="rect">
            <a:avLst/>
          </a:prstGeom>
          <a:noFill/>
          <a:ln w="12700">
            <a:noFill/>
            <a:miter lim="800000"/>
            <a:headEnd/>
            <a:tailEnd/>
          </a:ln>
          <a:effectLst/>
        </p:spPr>
        <p:txBody>
          <a:bodyPr wrap="square" lIns="97766" tIns="48882" rIns="97766" bIns="48882">
            <a:spAutoFit/>
          </a:bodyPr>
          <a:lstStyle/>
          <a:p>
            <a:pPr defTabSz="976971" eaLnBrk="0" hangingPunct="0">
              <a:spcBef>
                <a:spcPct val="50000"/>
              </a:spcBef>
              <a:defRPr/>
            </a:pPr>
            <a:r>
              <a:rPr lang="en-US" sz="1000" dirty="0">
                <a:solidFill>
                  <a:schemeClr val="bg1"/>
                </a:solidFill>
              </a:rPr>
              <a:t>© 2023 NASFAA                                                                                       </a:t>
            </a:r>
            <a:fld id="{5A4E40A0-19A0-4F29-A9C5-577C813A7B7F}" type="slidenum">
              <a:rPr lang="en-US" sz="1000">
                <a:solidFill>
                  <a:schemeClr val="bg1"/>
                </a:solidFill>
              </a:rPr>
              <a:pPr defTabSz="976971" eaLnBrk="0" hangingPunct="0">
                <a:spcBef>
                  <a:spcPct val="50000"/>
                </a:spcBef>
                <a:defRPr/>
              </a:pPr>
              <a:t>‹#›</a:t>
            </a:fld>
            <a:r>
              <a:rPr lang="en-US" sz="1000" dirty="0">
                <a:solidFill>
                  <a:schemeClr val="bg1"/>
                </a:solidFill>
              </a:rPr>
              <a:t>                                                                        What You Need to Know</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B9A4EA-07C7-4A62-8053-FD0A2A4690A2}" type="datetimeFigureOut">
              <a:rPr lang="en-US" smtClean="0"/>
              <a:t>11/15/2024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endParaRPr lang="en-US" altLang="en-US" baseline="0" dirty="0">
              <a:latin typeface="Arial" charset="0"/>
              <a:ea typeface="ＭＳ Ｐゴシック" charset="-128"/>
            </a:endParaRPr>
          </a:p>
          <a:p>
            <a:pPr defTabSz="914306">
              <a:defRPr/>
            </a:pPr>
            <a:endParaRPr lang="en-US" altLang="en-US" dirty="0">
              <a:latin typeface="Arial"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61BA-2463-4844-B834-88068C7F5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27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61BA-2463-4844-B834-88068C7F5B40}" type="slidenum">
              <a:rPr lang="en-US" smtClean="0"/>
              <a:t>18</a:t>
            </a:fld>
            <a:endParaRPr lang="en-US"/>
          </a:p>
        </p:txBody>
      </p:sp>
    </p:spTree>
    <p:extLst>
      <p:ext uri="{BB962C8B-B14F-4D97-AF65-F5344CB8AC3E}">
        <p14:creationId xmlns:p14="http://schemas.microsoft.com/office/powerpoint/2010/main" val="265232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61BA-2463-4844-B834-88068C7F5B40}" type="slidenum">
              <a:rPr lang="en-US" smtClean="0"/>
              <a:t>20</a:t>
            </a:fld>
            <a:endParaRPr lang="en-US"/>
          </a:p>
        </p:txBody>
      </p:sp>
    </p:spTree>
    <p:extLst>
      <p:ext uri="{BB962C8B-B14F-4D97-AF65-F5344CB8AC3E}">
        <p14:creationId xmlns:p14="http://schemas.microsoft.com/office/powerpoint/2010/main" val="298085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461BA-2463-4844-B834-88068C7F5B40}" type="slidenum">
              <a:rPr lang="en-US" smtClean="0"/>
              <a:t>24</a:t>
            </a:fld>
            <a:endParaRPr lang="en-US"/>
          </a:p>
        </p:txBody>
      </p:sp>
    </p:spTree>
    <p:extLst>
      <p:ext uri="{BB962C8B-B14F-4D97-AF65-F5344CB8AC3E}">
        <p14:creationId xmlns:p14="http://schemas.microsoft.com/office/powerpoint/2010/main" val="116383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pPr defTabSz="965547"/>
            <a:fld id="{72D787B6-59E9-44BB-838C-D9598D69AC4A}" type="slidenum">
              <a:rPr lang="en-US" smtClean="0"/>
              <a:pPr defTabSz="965547"/>
              <a:t>30</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327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65547"/>
            <a:fld id="{BD271A48-0907-4B9A-9683-94634E7A37DB}" type="slidenum">
              <a:rPr lang="en-US" smtClean="0"/>
              <a:pPr defTabSz="965547"/>
              <a:t>2</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65547"/>
            <a:fld id="{BD271A48-0907-4B9A-9683-94634E7A37DB}" type="slidenum">
              <a:rPr lang="en-US" smtClean="0"/>
              <a:pPr defTabSz="965547"/>
              <a:t>3</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9221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pPr defTabSz="965547"/>
            <a:fld id="{821CF2FE-FD55-4EEC-9023-A5156ABE4C1F}" type="slidenum">
              <a:rPr lang="en-US" smtClean="0"/>
              <a:pPr defTabSz="965547"/>
              <a:t>4</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965547"/>
            <a:fld id="{878036FA-F945-4F03-9DA4-50F6603CFA53}" type="slidenum">
              <a:rPr lang="en-US" smtClean="0"/>
              <a:pPr defTabSz="965547"/>
              <a:t>5</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438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8</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0121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
        <p:nvSpPr>
          <p:cNvPr id="69635" name="Slide Number Placeholder 3"/>
          <p:cNvSpPr>
            <a:spLocks noGrp="1"/>
          </p:cNvSpPr>
          <p:nvPr>
            <p:ph type="sldNum" sz="quarter" idx="5"/>
          </p:nvPr>
        </p:nvSpPr>
        <p:spPr>
          <a:noFill/>
        </p:spPr>
        <p:txBody>
          <a:bodyPr/>
          <a:lstStyle/>
          <a:p>
            <a:pPr defTabSz="965547"/>
            <a:fld id="{77DE51A1-F46D-4CC5-B68C-1DF1E373D830}" type="slidenum">
              <a:rPr lang="en-US" smtClean="0"/>
              <a:pPr defTabSz="965547"/>
              <a:t>9</a:t>
            </a:fld>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65547"/>
            <a:fld id="{12DEE39B-F2E8-48E6-AE51-21D491C32E14}" type="slidenum">
              <a:rPr lang="en-US" smtClean="0"/>
              <a:pPr defTabSz="965547"/>
              <a:t>14</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61BA-2463-4844-B834-88068C7F5B40}" type="slidenum">
              <a:rPr lang="en-US" smtClean="0"/>
              <a:t>16</a:t>
            </a:fld>
            <a:endParaRPr lang="en-US"/>
          </a:p>
        </p:txBody>
      </p:sp>
    </p:spTree>
    <p:extLst>
      <p:ext uri="{BB962C8B-B14F-4D97-AF65-F5344CB8AC3E}">
        <p14:creationId xmlns:p14="http://schemas.microsoft.com/office/powerpoint/2010/main" val="361792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3" name="Straight Connector 2">
            <a:extLst>
              <a:ext uri="{FF2B5EF4-FFF2-40B4-BE49-F238E27FC236}">
                <a16:creationId xmlns:a16="http://schemas.microsoft.com/office/drawing/2014/main" id="{FA3B9C9E-32B9-455D-AFFA-35C08D0AA290}"/>
              </a:ext>
            </a:extLst>
          </p:cNvPr>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2704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4572000"/>
          </a:xfrm>
        </p:spPr>
        <p:txBody>
          <a:bodyPr/>
          <a:lstStyle>
            <a:lvl1pPr>
              <a:buClr>
                <a:srgbClr val="005B99"/>
              </a:buClr>
              <a:defRPr/>
            </a:lvl1pPr>
            <a:lvl2pPr>
              <a:buClr>
                <a:srgbClr val="005B99"/>
              </a:buClr>
              <a:defRPr/>
            </a:lvl2pPr>
            <a:lvl3pPr>
              <a:buClr>
                <a:srgbClr val="005B99"/>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005B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11/15/2024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B7D3C-C1BE-418A-8BDF-F41A62C7C285}"/>
              </a:ext>
            </a:extLst>
          </p:cNvPr>
          <p:cNvSpPr/>
          <p:nvPr userDrawn="1"/>
        </p:nvSpPr>
        <p:spPr bwMode="auto">
          <a:xfrm>
            <a:off x="0" y="6705600"/>
            <a:ext cx="9144000" cy="18288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3426B4DC-8A4D-41F6-B433-87F84CB5F4F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0" y="6129497"/>
            <a:ext cx="1766886" cy="433387"/>
          </a:xfrm>
          <a:prstGeom prst="rect">
            <a:avLst/>
          </a:prstGeom>
        </p:spPr>
      </p:pic>
      <p:sp>
        <p:nvSpPr>
          <p:cNvPr id="15" name="Rectangle 70">
            <a:extLst>
              <a:ext uri="{FF2B5EF4-FFF2-40B4-BE49-F238E27FC236}">
                <a16:creationId xmlns:a16="http://schemas.microsoft.com/office/drawing/2014/main" id="{D29F7C9B-CF1C-4EE6-9575-0B446D5FFE8F}"/>
              </a:ext>
            </a:extLst>
          </p:cNvPr>
          <p:cNvSpPr>
            <a:spLocks noChangeArrowheads="1"/>
          </p:cNvSpPr>
          <p:nvPr userDrawn="1"/>
        </p:nvSpPr>
        <p:spPr bwMode="auto">
          <a:xfrm>
            <a:off x="5715000" y="6400800"/>
            <a:ext cx="34290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 2023 NASFAA   Slide </a:t>
            </a:r>
            <a:fld id="{3E8EC1CB-C9E7-4076-8034-5D4E4E9EDADC}" type="slidenum">
              <a:rPr lang="en-US" sz="1400" smtClean="0">
                <a:solidFill>
                  <a:srgbClr val="000000"/>
                </a:solidFill>
                <a:latin typeface="Arial" charset="0"/>
                <a:cs typeface="Arial" charset="0"/>
              </a:rPr>
              <a:pPr/>
              <a:t>‹#›</a:t>
            </a:fld>
            <a:r>
              <a:rPr lang="en-US" sz="1400" dirty="0">
                <a:solidFill>
                  <a:srgbClr val="000000"/>
                </a:solidFill>
                <a:latin typeface="Arial" charset="0"/>
                <a:cs typeface="Arial" charset="0"/>
              </a:rPr>
              <a:t> </a:t>
            </a:r>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4" r:id="rId14"/>
  </p:sldLayoutIdLst>
  <p:transition spd="slow">
    <p:wipe dir="r"/>
  </p:transition>
  <p:txStyles>
    <p:titleStyle>
      <a:lvl1pPr algn="l" defTabSz="914400" rtl="0" eaLnBrk="1" latinLnBrk="0" hangingPunct="1">
        <a:lnSpc>
          <a:spcPct val="90000"/>
        </a:lnSpc>
        <a:spcBef>
          <a:spcPct val="0"/>
        </a:spcBef>
        <a:buNone/>
        <a:defRPr sz="3600" kern="1200">
          <a:solidFill>
            <a:srgbClr val="005B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312606"/>
            <a:ext cx="9144000" cy="54101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E6CA505A-881F-1A4A-88CE-582A96EF6887}"/>
              </a:ext>
            </a:extLst>
          </p:cNvPr>
          <p:cNvSpPr/>
          <p:nvPr/>
        </p:nvSpPr>
        <p:spPr>
          <a:xfrm>
            <a:off x="-4748" y="312605"/>
            <a:ext cx="3398850" cy="5402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3"/>
          <a:srcRect r="49274"/>
          <a:stretch/>
        </p:blipFill>
        <p:spPr>
          <a:xfrm>
            <a:off x="1541573" y="2219873"/>
            <a:ext cx="1138803" cy="1091433"/>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3618596" y="1845610"/>
            <a:ext cx="5257800" cy="2308324"/>
          </a:xfrm>
          <a:prstGeom prst="rect">
            <a:avLst/>
          </a:prstGeom>
          <a:noFill/>
        </p:spPr>
        <p:txBody>
          <a:bodyPr wrap="square" rtlCol="0">
            <a:spAutoFit/>
          </a:bodyPr>
          <a:lstStyle/>
          <a:p>
            <a:pPr algn="ctr" defTabSz="685800">
              <a:defRPr/>
            </a:pPr>
            <a:r>
              <a:rPr lang="en-US" sz="3300" b="1" dirty="0">
                <a:solidFill>
                  <a:prstClr val="white"/>
                </a:solidFill>
                <a:latin typeface="Verdana" panose="020B0604030504040204" pitchFamily="34" charset="0"/>
                <a:ea typeface="Verdana" panose="020B0604030504040204" pitchFamily="34" charset="0"/>
              </a:rPr>
              <a:t>2025-2026 Financial Aid Overview</a:t>
            </a:r>
          </a:p>
          <a:p>
            <a:pPr algn="ctr" defTabSz="685800">
              <a:defRPr/>
            </a:pPr>
            <a:endParaRPr lang="en-US" sz="3300" b="1" dirty="0">
              <a:solidFill>
                <a:prstClr val="white"/>
              </a:solidFill>
              <a:latin typeface="Verdana" panose="020B0604030504040204" pitchFamily="34" charset="0"/>
              <a:ea typeface="Verdana" panose="020B0604030504040204" pitchFamily="34" charset="0"/>
            </a:endParaRPr>
          </a:p>
          <a:p>
            <a:pPr algn="ctr" defTabSz="685800">
              <a:defRPr/>
            </a:pPr>
            <a:r>
              <a:rPr lang="en-US" sz="1500" b="1" dirty="0">
                <a:solidFill>
                  <a:prstClr val="white"/>
                </a:solidFill>
                <a:latin typeface="Verdana" panose="020B0604030504040204" pitchFamily="34" charset="0"/>
                <a:ea typeface="Verdana" panose="020B0604030504040204" pitchFamily="34" charset="0"/>
              </a:rPr>
              <a:t>Presented by </a:t>
            </a:r>
          </a:p>
          <a:p>
            <a:pPr algn="ctr" defTabSz="685800">
              <a:defRPr/>
            </a:pPr>
            <a:r>
              <a:rPr lang="en-US" sz="1500" b="1" dirty="0">
                <a:solidFill>
                  <a:prstClr val="white"/>
                </a:solidFill>
                <a:latin typeface="Verdana" panose="020B0604030504040204" pitchFamily="34" charset="0"/>
                <a:ea typeface="Verdana" panose="020B0604030504040204" pitchFamily="34" charset="0"/>
              </a:rPr>
              <a:t>SUNY Fredonia’s </a:t>
            </a:r>
          </a:p>
          <a:p>
            <a:pPr algn="ctr" defTabSz="685800">
              <a:defRPr/>
            </a:pPr>
            <a:r>
              <a:rPr lang="en-US" sz="1500" b="1" dirty="0">
                <a:solidFill>
                  <a:prstClr val="white"/>
                </a:solidFill>
                <a:latin typeface="Verdana" panose="020B0604030504040204" pitchFamily="34" charset="0"/>
                <a:ea typeface="Verdana" panose="020B0604030504040204" pitchFamily="34" charset="0"/>
              </a:rPr>
              <a:t>Financial Aid Office</a:t>
            </a: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3385635" y="312606"/>
            <a:ext cx="0" cy="2499851"/>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4B75E0D-B68C-5D4B-B4E8-1477A4D4F12D}"/>
              </a:ext>
            </a:extLst>
          </p:cNvPr>
          <p:cNvGrpSpPr/>
          <p:nvPr/>
        </p:nvGrpSpPr>
        <p:grpSpPr>
          <a:xfrm>
            <a:off x="4740227" y="5388081"/>
            <a:ext cx="4161569" cy="334707"/>
            <a:chOff x="6320303" y="6041112"/>
            <a:chExt cx="5548758" cy="446276"/>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46276"/>
            </a:xfrm>
            <a:prstGeom prst="rect">
              <a:avLst/>
            </a:prstGeom>
            <a:noFill/>
          </p:spPr>
          <p:txBody>
            <a:bodyPr wrap="square" rtlCol="0">
              <a:spAutoFit/>
            </a:bodyPr>
            <a:lstStyle/>
            <a:p>
              <a:pPr algn="r" defTabSz="685800">
                <a:defRPr/>
              </a:pPr>
              <a:r>
                <a:rPr lang="en-US" sz="1575" dirty="0">
                  <a:solidFill>
                    <a:prstClr val="white"/>
                  </a:solidFill>
                  <a:latin typeface="Calibri" panose="020F0502020204030204" pitchFamily="34" charset="0"/>
                  <a:cs typeface="Calibri" panose="020F0502020204030204" pitchFamily="34" charset="0"/>
                </a:rPr>
                <a:t>www.fredonia.edu</a:t>
              </a: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7"/>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97365069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28574-F702-9CA6-FA80-0EC0AF44C8D9}"/>
              </a:ext>
            </a:extLst>
          </p:cNvPr>
          <p:cNvSpPr>
            <a:spLocks noGrp="1"/>
          </p:cNvSpPr>
          <p:nvPr>
            <p:ph idx="1"/>
          </p:nvPr>
        </p:nvSpPr>
        <p:spPr>
          <a:xfrm>
            <a:off x="152401" y="1143000"/>
            <a:ext cx="8839199" cy="4572000"/>
          </a:xfrm>
        </p:spPr>
        <p:txBody>
          <a:bodyPr>
            <a:normAutofit/>
          </a:bodyPr>
          <a:lstStyle/>
          <a:p>
            <a:r>
              <a:rPr lang="en-US" sz="2500" dirty="0">
                <a:latin typeface="Arial" panose="020B0604020202020204" pitchFamily="34" charset="0"/>
                <a:cs typeface="Arial" panose="020B0604020202020204" pitchFamily="34" charset="0"/>
              </a:rPr>
              <a:t>If the DDX is used you will only have to answer minimal income information questions (i.e. assets, wages)</a:t>
            </a:r>
          </a:p>
          <a:p>
            <a:pPr marL="0" indent="0">
              <a:buNone/>
            </a:pPr>
            <a:endParaRPr lang="en-US" sz="25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ADC4226-9B29-3496-CBA9-6F8C90938EB6}"/>
              </a:ext>
            </a:extLst>
          </p:cNvPr>
          <p:cNvSpPr>
            <a:spLocks noGrp="1"/>
          </p:cNvSpPr>
          <p:nvPr>
            <p:ph type="title"/>
          </p:nvPr>
        </p:nvSpPr>
        <p:spPr/>
        <p:txBody>
          <a:bodyPr/>
          <a:lstStyle/>
          <a:p>
            <a:r>
              <a:rPr lang="en-US" dirty="0"/>
              <a:t>Student Financial Information </a:t>
            </a:r>
          </a:p>
        </p:txBody>
      </p:sp>
      <p:pic>
        <p:nvPicPr>
          <p:cNvPr id="1028" name="Picture 4">
            <a:extLst>
              <a:ext uri="{FF2B5EF4-FFF2-40B4-BE49-F238E27FC236}">
                <a16:creationId xmlns:a16="http://schemas.microsoft.com/office/drawing/2014/main" id="{02FD9A5A-3065-78A0-1B32-56118DBF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171" y="2133600"/>
            <a:ext cx="5143658" cy="3774932"/>
          </a:xfrm>
          <a:prstGeom prst="rect">
            <a:avLst/>
          </a:prstGeom>
          <a:noFill/>
          <a:ln w="22225">
            <a:solidFill>
              <a:srgbClr val="004E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9425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3D86B-C52E-A43F-14FA-C26A36A90913}"/>
              </a:ext>
            </a:extLst>
          </p:cNvPr>
          <p:cNvSpPr>
            <a:spLocks noGrp="1"/>
          </p:cNvSpPr>
          <p:nvPr>
            <p:ph idx="1"/>
          </p:nvPr>
        </p:nvSpPr>
        <p:spPr/>
        <p:txBody>
          <a:bodyPr>
            <a:normAutofit/>
          </a:bodyPr>
          <a:lstStyle/>
          <a:p>
            <a:r>
              <a:rPr lang="en-US" sz="2500" dirty="0">
                <a:latin typeface="Arial" panose="020B0604020202020204" pitchFamily="34" charset="0"/>
                <a:cs typeface="Arial" panose="020B0604020202020204" pitchFamily="34" charset="0"/>
              </a:rPr>
              <a:t>College selection</a:t>
            </a:r>
          </a:p>
          <a:p>
            <a:r>
              <a:rPr lang="en-US" sz="2500" dirty="0">
                <a:latin typeface="Arial" panose="020B0604020202020204" pitchFamily="34" charset="0"/>
                <a:cs typeface="Arial" panose="020B0604020202020204" pitchFamily="34" charset="0"/>
              </a:rPr>
              <a:t>Review of information </a:t>
            </a:r>
          </a:p>
          <a:p>
            <a:r>
              <a:rPr lang="en-US" sz="2500" dirty="0">
                <a:latin typeface="Arial" panose="020B0604020202020204" pitchFamily="34" charset="0"/>
                <a:cs typeface="Arial" panose="020B0604020202020204" pitchFamily="34" charset="0"/>
              </a:rPr>
              <a:t>Signature </a:t>
            </a:r>
          </a:p>
        </p:txBody>
      </p:sp>
      <p:sp>
        <p:nvSpPr>
          <p:cNvPr id="3" name="Title 2">
            <a:extLst>
              <a:ext uri="{FF2B5EF4-FFF2-40B4-BE49-F238E27FC236}">
                <a16:creationId xmlns:a16="http://schemas.microsoft.com/office/drawing/2014/main" id="{EC836D46-E1F9-AAD6-44E1-EE0C19E1C0DD}"/>
              </a:ext>
            </a:extLst>
          </p:cNvPr>
          <p:cNvSpPr>
            <a:spLocks noGrp="1"/>
          </p:cNvSpPr>
          <p:nvPr>
            <p:ph type="title"/>
          </p:nvPr>
        </p:nvSpPr>
        <p:spPr/>
        <p:txBody>
          <a:bodyPr/>
          <a:lstStyle/>
          <a:p>
            <a:r>
              <a:rPr lang="en-US" dirty="0"/>
              <a:t>Student Section Completion</a:t>
            </a:r>
          </a:p>
        </p:txBody>
      </p:sp>
      <p:pic>
        <p:nvPicPr>
          <p:cNvPr id="5" name="Picture 4">
            <a:extLst>
              <a:ext uri="{FF2B5EF4-FFF2-40B4-BE49-F238E27FC236}">
                <a16:creationId xmlns:a16="http://schemas.microsoft.com/office/drawing/2014/main" id="{068C6486-330F-0CA4-424B-E2D6B60FAB9D}"/>
              </a:ext>
            </a:extLst>
          </p:cNvPr>
          <p:cNvPicPr>
            <a:picLocks noChangeAspect="1"/>
          </p:cNvPicPr>
          <p:nvPr/>
        </p:nvPicPr>
        <p:blipFill>
          <a:blip r:embed="rId2"/>
          <a:stretch>
            <a:fillRect/>
          </a:stretch>
        </p:blipFill>
        <p:spPr>
          <a:xfrm>
            <a:off x="3048000" y="2286000"/>
            <a:ext cx="5530218" cy="3911785"/>
          </a:xfrm>
          <a:prstGeom prst="rect">
            <a:avLst/>
          </a:prstGeom>
          <a:ln w="22225">
            <a:solidFill>
              <a:srgbClr val="004E7D"/>
            </a:solidFill>
          </a:ln>
        </p:spPr>
      </p:pic>
    </p:spTree>
    <p:extLst>
      <p:ext uri="{BB962C8B-B14F-4D97-AF65-F5344CB8AC3E}">
        <p14:creationId xmlns:p14="http://schemas.microsoft.com/office/powerpoint/2010/main" val="275933985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2A03F-A939-653A-1FE1-C9C7294F7939}"/>
              </a:ext>
            </a:extLst>
          </p:cNvPr>
          <p:cNvSpPr>
            <a:spLocks noGrp="1"/>
          </p:cNvSpPr>
          <p:nvPr>
            <p:ph idx="1"/>
          </p:nvPr>
        </p:nvSpPr>
        <p:spPr>
          <a:xfrm>
            <a:off x="186267" y="910288"/>
            <a:ext cx="8839200" cy="4572000"/>
          </a:xfrm>
        </p:spPr>
        <p:txBody>
          <a:bodyPr>
            <a:normAutofit/>
          </a:bodyPr>
          <a:lstStyle/>
          <a:p>
            <a:r>
              <a:rPr lang="en-US" sz="2500" dirty="0">
                <a:latin typeface="Arial" panose="020B0604020202020204" pitchFamily="34" charset="0"/>
                <a:cs typeface="Arial" panose="020B0604020202020204" pitchFamily="34" charset="0"/>
              </a:rPr>
              <a:t>Find the email invitation previously sent by student during their FAFSA completion portion in order to complete parent portion of student’s FAFSA  </a:t>
            </a:r>
          </a:p>
          <a:p>
            <a:r>
              <a:rPr lang="en-US" sz="2500" dirty="0">
                <a:latin typeface="Arial" panose="020B0604020202020204" pitchFamily="34" charset="0"/>
                <a:cs typeface="Arial" panose="020B0604020202020204" pitchFamily="34" charset="0"/>
              </a:rPr>
              <a:t>Parents must use their FSA ID to access FAFSA</a:t>
            </a:r>
          </a:p>
        </p:txBody>
      </p:sp>
      <p:sp>
        <p:nvSpPr>
          <p:cNvPr id="3" name="Title 2">
            <a:extLst>
              <a:ext uri="{FF2B5EF4-FFF2-40B4-BE49-F238E27FC236}">
                <a16:creationId xmlns:a16="http://schemas.microsoft.com/office/drawing/2014/main" id="{AA6828E3-9AC4-D7F3-3A0C-11402D41EDB5}"/>
              </a:ext>
            </a:extLst>
          </p:cNvPr>
          <p:cNvSpPr>
            <a:spLocks noGrp="1"/>
          </p:cNvSpPr>
          <p:nvPr>
            <p:ph type="title"/>
          </p:nvPr>
        </p:nvSpPr>
        <p:spPr>
          <a:xfrm>
            <a:off x="152400" y="0"/>
            <a:ext cx="8839200" cy="1143000"/>
          </a:xfrm>
        </p:spPr>
        <p:txBody>
          <a:bodyPr/>
          <a:lstStyle/>
          <a:p>
            <a:r>
              <a:rPr lang="en-US" dirty="0"/>
              <a:t>Parent Invitation </a:t>
            </a:r>
          </a:p>
        </p:txBody>
      </p:sp>
      <p:pic>
        <p:nvPicPr>
          <p:cNvPr id="5" name="Picture 4">
            <a:extLst>
              <a:ext uri="{FF2B5EF4-FFF2-40B4-BE49-F238E27FC236}">
                <a16:creationId xmlns:a16="http://schemas.microsoft.com/office/drawing/2014/main" id="{EC5873EB-276F-3AF0-FE61-A3570B0BC39B}"/>
              </a:ext>
            </a:extLst>
          </p:cNvPr>
          <p:cNvPicPr>
            <a:picLocks noChangeAspect="1"/>
          </p:cNvPicPr>
          <p:nvPr/>
        </p:nvPicPr>
        <p:blipFill>
          <a:blip r:embed="rId2"/>
          <a:stretch>
            <a:fillRect/>
          </a:stretch>
        </p:blipFill>
        <p:spPr>
          <a:xfrm>
            <a:off x="1142999" y="2743200"/>
            <a:ext cx="7224663" cy="3259909"/>
          </a:xfrm>
          <a:prstGeom prst="rect">
            <a:avLst/>
          </a:prstGeom>
          <a:ln w="22225">
            <a:solidFill>
              <a:srgbClr val="004E7D"/>
            </a:solidFill>
          </a:ln>
        </p:spPr>
      </p:pic>
    </p:spTree>
    <p:extLst>
      <p:ext uri="{BB962C8B-B14F-4D97-AF65-F5344CB8AC3E}">
        <p14:creationId xmlns:p14="http://schemas.microsoft.com/office/powerpoint/2010/main" val="405486502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2E00DA-45E1-BDBC-F528-5A10300BC784}"/>
              </a:ext>
            </a:extLst>
          </p:cNvPr>
          <p:cNvSpPr>
            <a:spLocks noGrp="1"/>
          </p:cNvSpPr>
          <p:nvPr>
            <p:ph idx="1"/>
          </p:nvPr>
        </p:nvSpPr>
        <p:spPr/>
        <p:txBody>
          <a:bodyPr>
            <a:normAutofit/>
          </a:bodyPr>
          <a:lstStyle/>
          <a:p>
            <a:pPr>
              <a:spcBef>
                <a:spcPts val="2400"/>
              </a:spcBef>
            </a:pPr>
            <a:r>
              <a:rPr lang="en-US" sz="2500" dirty="0">
                <a:latin typeface="Arial" panose="020B0604020202020204" pitchFamily="34" charset="0"/>
                <a:cs typeface="Arial" panose="020B0604020202020204" pitchFamily="34" charset="0"/>
              </a:rPr>
              <a:t>Basic info (</a:t>
            </a:r>
            <a:r>
              <a:rPr lang="en-US" sz="2500" dirty="0" err="1">
                <a:latin typeface="Arial" panose="020B0604020202020204" pitchFamily="34" charset="0"/>
                <a:cs typeface="Arial" panose="020B0604020202020204" pitchFamily="34" charset="0"/>
              </a:rPr>
              <a:t>i.e</a:t>
            </a:r>
            <a:r>
              <a:rPr lang="en-US" sz="2500" dirty="0">
                <a:latin typeface="Arial" panose="020B0604020202020204" pitchFamily="34" charset="0"/>
                <a:cs typeface="Arial" panose="020B0604020202020204" pitchFamily="34" charset="0"/>
              </a:rPr>
              <a:t> name, SSN, address, State of legal residence )</a:t>
            </a:r>
          </a:p>
          <a:p>
            <a:pPr>
              <a:spcBef>
                <a:spcPts val="2400"/>
              </a:spcBef>
            </a:pPr>
            <a:r>
              <a:rPr lang="en-US" sz="2500" dirty="0">
                <a:latin typeface="Arial" panose="020B0604020202020204" pitchFamily="34" charset="0"/>
                <a:cs typeface="Arial" panose="020B0604020202020204" pitchFamily="34" charset="0"/>
              </a:rPr>
              <a:t>Marital status</a:t>
            </a:r>
          </a:p>
          <a:p>
            <a:pPr>
              <a:spcBef>
                <a:spcPts val="2400"/>
              </a:spcBef>
            </a:pPr>
            <a:r>
              <a:rPr lang="en-US" sz="2500" dirty="0">
                <a:latin typeface="Arial" panose="020B0604020202020204" pitchFamily="34" charset="0"/>
                <a:cs typeface="Arial" panose="020B0604020202020204" pitchFamily="34" charset="0"/>
              </a:rPr>
              <a:t>Federal tax return information</a:t>
            </a:r>
          </a:p>
          <a:p>
            <a:pPr lvl="1">
              <a:spcBef>
                <a:spcPts val="2400"/>
              </a:spcBef>
            </a:pPr>
            <a:r>
              <a:rPr lang="en-US" sz="2500" dirty="0">
                <a:latin typeface="Arial" panose="020B0604020202020204" pitchFamily="34" charset="0"/>
                <a:cs typeface="Arial" panose="020B0604020202020204" pitchFamily="34" charset="0"/>
              </a:rPr>
              <a:t>If the DDX is used you will only have to answer minimal income information questions (i.e. assets, wages)</a:t>
            </a:r>
          </a:p>
        </p:txBody>
      </p:sp>
      <p:sp>
        <p:nvSpPr>
          <p:cNvPr id="3" name="Title 2">
            <a:extLst>
              <a:ext uri="{FF2B5EF4-FFF2-40B4-BE49-F238E27FC236}">
                <a16:creationId xmlns:a16="http://schemas.microsoft.com/office/drawing/2014/main" id="{51DFD15C-043E-8FCD-B7C3-538D2657A874}"/>
              </a:ext>
            </a:extLst>
          </p:cNvPr>
          <p:cNvSpPr>
            <a:spLocks noGrp="1"/>
          </p:cNvSpPr>
          <p:nvPr>
            <p:ph type="title"/>
          </p:nvPr>
        </p:nvSpPr>
        <p:spPr/>
        <p:txBody>
          <a:bodyPr/>
          <a:lstStyle/>
          <a:p>
            <a:r>
              <a:rPr lang="en-US" dirty="0"/>
              <a:t>Parent Information Reported  </a:t>
            </a:r>
          </a:p>
        </p:txBody>
      </p:sp>
    </p:spTree>
    <p:extLst>
      <p:ext uri="{BB962C8B-B14F-4D97-AF65-F5344CB8AC3E}">
        <p14:creationId xmlns:p14="http://schemas.microsoft.com/office/powerpoint/2010/main" val="325656098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dirty="0"/>
              <a:t>Parent Section Completion</a:t>
            </a:r>
          </a:p>
        </p:txBody>
      </p:sp>
      <p:sp>
        <p:nvSpPr>
          <p:cNvPr id="89090" name="Rectangle 3"/>
          <p:cNvSpPr>
            <a:spLocks noGrp="1" noChangeArrowheads="1"/>
          </p:cNvSpPr>
          <p:nvPr>
            <p:ph sz="half" idx="1"/>
          </p:nvPr>
        </p:nvSpPr>
        <p:spPr>
          <a:xfrm>
            <a:off x="381000" y="1371600"/>
            <a:ext cx="3886200" cy="4525963"/>
          </a:xfrm>
        </p:spPr>
        <p:txBody>
          <a:bodyPr/>
          <a:lstStyle/>
          <a:p>
            <a:pPr eaLnBrk="1" hangingPunct="1">
              <a:lnSpc>
                <a:spcPct val="95000"/>
              </a:lnSpc>
              <a:spcBef>
                <a:spcPct val="40000"/>
              </a:spcBef>
              <a:buClr>
                <a:srgbClr val="005B99"/>
              </a:buClr>
            </a:pPr>
            <a:r>
              <a:rPr lang="en-US" dirty="0">
                <a:latin typeface="Arial" panose="020B0604020202020204" pitchFamily="34" charset="0"/>
                <a:cs typeface="Arial" panose="020B0604020202020204" pitchFamily="34" charset="0"/>
              </a:rPr>
              <a:t>Review of information </a:t>
            </a:r>
          </a:p>
          <a:p>
            <a:pPr eaLnBrk="1" hangingPunct="1">
              <a:lnSpc>
                <a:spcPct val="95000"/>
              </a:lnSpc>
              <a:spcBef>
                <a:spcPct val="40000"/>
              </a:spcBef>
              <a:buClr>
                <a:srgbClr val="005B99"/>
              </a:buClr>
            </a:pPr>
            <a:r>
              <a:rPr lang="en-US" dirty="0">
                <a:latin typeface="Arial" panose="020B0604020202020204" pitchFamily="34" charset="0"/>
                <a:cs typeface="Arial" panose="020B0604020202020204" pitchFamily="34" charset="0"/>
              </a:rPr>
              <a:t>Signature and submission of FAFSA</a:t>
            </a:r>
          </a:p>
        </p:txBody>
      </p:sp>
      <p:pic>
        <p:nvPicPr>
          <p:cNvPr id="3" name="Picture 2">
            <a:extLst>
              <a:ext uri="{FF2B5EF4-FFF2-40B4-BE49-F238E27FC236}">
                <a16:creationId xmlns:a16="http://schemas.microsoft.com/office/drawing/2014/main" id="{95A0F269-2F62-7FEC-09BE-41FD62C65CA6}"/>
              </a:ext>
            </a:extLst>
          </p:cNvPr>
          <p:cNvPicPr>
            <a:picLocks noChangeAspect="1"/>
          </p:cNvPicPr>
          <p:nvPr/>
        </p:nvPicPr>
        <p:blipFill>
          <a:blip r:embed="rId3"/>
          <a:stretch>
            <a:fillRect/>
          </a:stretch>
        </p:blipFill>
        <p:spPr>
          <a:xfrm>
            <a:off x="3657600" y="1459267"/>
            <a:ext cx="4908673" cy="4075370"/>
          </a:xfrm>
          <a:prstGeom prst="rect">
            <a:avLst/>
          </a:prstGeom>
          <a:ln w="22225">
            <a:solidFill>
              <a:srgbClr val="004E7D"/>
            </a:solidFill>
          </a:ln>
        </p:spPr>
      </p:pic>
    </p:spTree>
    <p:extLst>
      <p:ext uri="{BB962C8B-B14F-4D97-AF65-F5344CB8AC3E}">
        <p14:creationId xmlns:p14="http://schemas.microsoft.com/office/powerpoint/2010/main" val="339944460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A46B27B-4F7E-C70E-81E1-AFBBE15AEAA7}"/>
              </a:ext>
            </a:extLst>
          </p:cNvPr>
          <p:cNvSpPr>
            <a:spLocks noGrp="1"/>
          </p:cNvSpPr>
          <p:nvPr>
            <p:ph idx="1"/>
          </p:nvPr>
        </p:nvSpPr>
        <p:spPr>
          <a:xfrm>
            <a:off x="152400" y="1143000"/>
            <a:ext cx="8839200" cy="4724400"/>
          </a:xfrm>
        </p:spPr>
        <p:txBody>
          <a:bodyPr>
            <a:normAutofit/>
          </a:bodyPr>
          <a:lstStyle/>
          <a:p>
            <a:r>
              <a:rPr lang="en-US" dirty="0">
                <a:latin typeface="Arial" panose="020B0604020202020204" pitchFamily="34" charset="0"/>
                <a:cs typeface="Arial" panose="020B0604020202020204" pitchFamily="34" charset="0"/>
              </a:rPr>
              <a:t>Four sections: </a:t>
            </a:r>
          </a:p>
          <a:p>
            <a:pPr lvl="1"/>
            <a:r>
              <a:rPr lang="en-US" dirty="0">
                <a:latin typeface="Arial" panose="020B0604020202020204" pitchFamily="34" charset="0"/>
                <a:cs typeface="Arial" panose="020B0604020202020204" pitchFamily="34" charset="0"/>
              </a:rPr>
              <a:t>Eligibility Overview</a:t>
            </a:r>
          </a:p>
          <a:p>
            <a:pPr lvl="1"/>
            <a:r>
              <a:rPr lang="en-US" dirty="0">
                <a:latin typeface="Arial" panose="020B0604020202020204" pitchFamily="34" charset="0"/>
                <a:cs typeface="Arial" panose="020B0604020202020204" pitchFamily="34" charset="0"/>
              </a:rPr>
              <a:t>FAFSA Form Answers</a:t>
            </a:r>
          </a:p>
          <a:p>
            <a:pPr lvl="1"/>
            <a:r>
              <a:rPr lang="en-US" dirty="0">
                <a:latin typeface="Arial" panose="020B0604020202020204" pitchFamily="34" charset="0"/>
                <a:cs typeface="Arial" panose="020B0604020202020204" pitchFamily="34" charset="0"/>
              </a:rPr>
              <a:t>School Information</a:t>
            </a:r>
          </a:p>
          <a:p>
            <a:pPr lvl="1"/>
            <a:r>
              <a:rPr lang="en-US" dirty="0">
                <a:latin typeface="Arial" panose="020B0604020202020204" pitchFamily="34" charset="0"/>
                <a:cs typeface="Arial" panose="020B0604020202020204" pitchFamily="34" charset="0"/>
              </a:rPr>
              <a:t>Next Steps </a:t>
            </a:r>
          </a:p>
          <a:p>
            <a:r>
              <a:rPr lang="en-US" dirty="0">
                <a:latin typeface="Arial" panose="020B0604020202020204" pitchFamily="34" charset="0"/>
                <a:cs typeface="Arial" panose="020B0604020202020204" pitchFamily="34" charset="0"/>
              </a:rPr>
              <a:t>Ability to print summary </a:t>
            </a:r>
          </a:p>
        </p:txBody>
      </p:sp>
      <p:sp>
        <p:nvSpPr>
          <p:cNvPr id="2" name="Title 1"/>
          <p:cNvSpPr>
            <a:spLocks noGrp="1"/>
          </p:cNvSpPr>
          <p:nvPr>
            <p:ph type="title"/>
          </p:nvPr>
        </p:nvSpPr>
        <p:spPr/>
        <p:txBody>
          <a:bodyPr>
            <a:noAutofit/>
          </a:bodyPr>
          <a:lstStyle/>
          <a:p>
            <a:r>
              <a:rPr lang="en-US" dirty="0"/>
              <a:t>FAFSA Submission Summary</a:t>
            </a:r>
          </a:p>
        </p:txBody>
      </p:sp>
      <p:cxnSp>
        <p:nvCxnSpPr>
          <p:cNvPr id="12" name="Straight Connector 11">
            <a:extLst>
              <a:ext uri="{FF2B5EF4-FFF2-40B4-BE49-F238E27FC236}">
                <a16:creationId xmlns:a16="http://schemas.microsoft.com/office/drawing/2014/main" id="{785DCC37-85F0-C068-E16E-FEA463EA586E}"/>
              </a:ext>
            </a:extLst>
          </p:cNvPr>
          <p:cNvCxnSpPr/>
          <p:nvPr/>
        </p:nvCxnSpPr>
        <p:spPr>
          <a:xfrm>
            <a:off x="685800" y="1676400"/>
            <a:ext cx="381000" cy="0"/>
          </a:xfrm>
          <a:prstGeom prst="line">
            <a:avLst/>
          </a:prstGeom>
          <a:ln w="857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886B4EC-019D-3F0D-EF22-1F46F9794E32}"/>
              </a:ext>
            </a:extLst>
          </p:cNvPr>
          <p:cNvSpPr/>
          <p:nvPr/>
        </p:nvSpPr>
        <p:spPr>
          <a:xfrm>
            <a:off x="3962400" y="1295400"/>
            <a:ext cx="609600" cy="263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a:extLst>
              <a:ext uri="{FF2B5EF4-FFF2-40B4-BE49-F238E27FC236}">
                <a16:creationId xmlns:a16="http://schemas.microsoft.com/office/drawing/2014/main" id="{824CED0D-01E3-4648-B7D0-3BD6595E450B}"/>
              </a:ext>
            </a:extLst>
          </p:cNvPr>
          <p:cNvPicPr>
            <a:picLocks noChangeAspect="1"/>
          </p:cNvPicPr>
          <p:nvPr/>
        </p:nvPicPr>
        <p:blipFill>
          <a:blip r:embed="rId2"/>
          <a:stretch>
            <a:fillRect/>
          </a:stretch>
        </p:blipFill>
        <p:spPr>
          <a:xfrm>
            <a:off x="1371600" y="4419600"/>
            <a:ext cx="5945331" cy="1447800"/>
          </a:xfrm>
          <a:prstGeom prst="rect">
            <a:avLst/>
          </a:prstGeom>
          <a:ln>
            <a:solidFill>
              <a:schemeClr val="tx1"/>
            </a:solidFill>
          </a:ln>
        </p:spPr>
      </p:pic>
    </p:spTree>
    <p:extLst>
      <p:ext uri="{BB962C8B-B14F-4D97-AF65-F5344CB8AC3E}">
        <p14:creationId xmlns:p14="http://schemas.microsoft.com/office/powerpoint/2010/main" val="308844274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541" y="973803"/>
            <a:ext cx="194945"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16</a:t>
            </a:r>
            <a:endParaRPr sz="1200">
              <a:latin typeface="Arial"/>
              <a:cs typeface="Arial"/>
            </a:endParaRPr>
          </a:p>
        </p:txBody>
      </p:sp>
      <p:sp>
        <p:nvSpPr>
          <p:cNvPr id="3" name="object 3"/>
          <p:cNvSpPr/>
          <p:nvPr/>
        </p:nvSpPr>
        <p:spPr>
          <a:xfrm>
            <a:off x="0" y="767618"/>
            <a:ext cx="9144000" cy="62865"/>
          </a:xfrm>
          <a:custGeom>
            <a:avLst/>
            <a:gdLst/>
            <a:ahLst/>
            <a:cxnLst/>
            <a:rect l="l" t="t" r="r" b="b"/>
            <a:pathLst>
              <a:path w="9144000" h="62865">
                <a:moveTo>
                  <a:pt x="9144000" y="0"/>
                </a:moveTo>
                <a:lnTo>
                  <a:pt x="0" y="0"/>
                </a:lnTo>
                <a:lnTo>
                  <a:pt x="0" y="62484"/>
                </a:lnTo>
                <a:lnTo>
                  <a:pt x="9144000" y="62484"/>
                </a:lnTo>
                <a:lnTo>
                  <a:pt x="9144000" y="0"/>
                </a:lnTo>
                <a:close/>
              </a:path>
            </a:pathLst>
          </a:custGeom>
          <a:solidFill>
            <a:srgbClr val="918B10"/>
          </a:solidFill>
        </p:spPr>
        <p:txBody>
          <a:bodyPr wrap="square" lIns="0" tIns="0" rIns="0" bIns="0" rtlCol="0"/>
          <a:lstStyle/>
          <a:p>
            <a:endParaRPr/>
          </a:p>
        </p:txBody>
      </p:sp>
      <p:grpSp>
        <p:nvGrpSpPr>
          <p:cNvPr id="4" name="object 4"/>
          <p:cNvGrpSpPr/>
          <p:nvPr/>
        </p:nvGrpSpPr>
        <p:grpSpPr>
          <a:xfrm>
            <a:off x="2057400" y="1931703"/>
            <a:ext cx="6912610" cy="3952494"/>
            <a:chOff x="2331720" y="1286255"/>
            <a:chExt cx="6638290" cy="3771265"/>
          </a:xfrm>
        </p:grpSpPr>
        <p:sp>
          <p:nvSpPr>
            <p:cNvPr id="5" name="object 5"/>
            <p:cNvSpPr/>
            <p:nvPr/>
          </p:nvSpPr>
          <p:spPr>
            <a:xfrm>
              <a:off x="6477000" y="4629150"/>
              <a:ext cx="2492501" cy="4282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331720" y="1286255"/>
              <a:ext cx="4533899" cy="34213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56866" y="1311402"/>
              <a:ext cx="4430267" cy="3317747"/>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1125560"/>
            <a:ext cx="7848600" cy="510781"/>
          </a:xfrm>
          <a:prstGeom prst="rect">
            <a:avLst/>
          </a:prstGeom>
        </p:spPr>
        <p:txBody>
          <a:bodyPr vert="horz" wrap="square" lIns="0" tIns="12065" rIns="0" bIns="0" rtlCol="0" anchor="ctr">
            <a:spAutoFit/>
          </a:bodyPr>
          <a:lstStyle/>
          <a:p>
            <a:pPr marL="12700">
              <a:spcBef>
                <a:spcPts val="95"/>
              </a:spcBef>
            </a:pPr>
            <a:r>
              <a:rPr spc="-5" dirty="0">
                <a:solidFill>
                  <a:schemeClr val="accent3">
                    <a:lumMod val="75000"/>
                  </a:schemeClr>
                </a:solidFill>
              </a:rPr>
              <a:t>Creating a HESC Account</a:t>
            </a:r>
            <a:r>
              <a:rPr lang="en-US" spc="-5" dirty="0">
                <a:solidFill>
                  <a:schemeClr val="accent3">
                    <a:lumMod val="75000"/>
                  </a:schemeClr>
                </a:solidFill>
              </a:rPr>
              <a:t> </a:t>
            </a:r>
            <a:r>
              <a:rPr lang="en-US" sz="1800" spc="-5" dirty="0">
                <a:solidFill>
                  <a:schemeClr val="accent3">
                    <a:lumMod val="75000"/>
                  </a:schemeClr>
                </a:solidFill>
              </a:rPr>
              <a:t>(hesc.ny.gov)</a:t>
            </a:r>
            <a:endParaRPr sz="1800" spc="-5" dirty="0">
              <a:solidFill>
                <a:schemeClr val="accent3">
                  <a:lumMod val="75000"/>
                </a:schemeClr>
              </a:solidFill>
            </a:endParaRPr>
          </a:p>
        </p:txBody>
      </p:sp>
      <p:sp>
        <p:nvSpPr>
          <p:cNvPr id="9" name="TextBox 8">
            <a:extLst>
              <a:ext uri="{FF2B5EF4-FFF2-40B4-BE49-F238E27FC236}">
                <a16:creationId xmlns:a16="http://schemas.microsoft.com/office/drawing/2014/main" id="{57C55672-1486-45EB-A0FC-F94BAFB73AA7}"/>
              </a:ext>
            </a:extLst>
          </p:cNvPr>
          <p:cNvSpPr txBox="1"/>
          <p:nvPr/>
        </p:nvSpPr>
        <p:spPr>
          <a:xfrm>
            <a:off x="-65140" y="77885"/>
            <a:ext cx="9274280" cy="646331"/>
          </a:xfrm>
          <a:prstGeom prst="rect">
            <a:avLst/>
          </a:prstGeom>
          <a:noFill/>
        </p:spPr>
        <p:txBody>
          <a:bodyPr wrap="square" rtlCol="0">
            <a:spAutoFit/>
          </a:bodyPr>
          <a:lstStyle/>
          <a:p>
            <a:pPr algn="ctr"/>
            <a:r>
              <a:rPr lang="en-US" sz="3600" dirty="0">
                <a:solidFill>
                  <a:srgbClr val="005B99"/>
                </a:solidFill>
                <a:latin typeface="Verdana" panose="020B0604030504040204" pitchFamily="34" charset="0"/>
                <a:ea typeface="Verdana" panose="020B0604030504040204" pitchFamily="34" charset="0"/>
              </a:rPr>
              <a:t>NYS Tuition Assistance Program (TAP) </a:t>
            </a:r>
          </a:p>
        </p:txBody>
      </p:sp>
    </p:spTree>
    <p:extLst>
      <p:ext uri="{BB962C8B-B14F-4D97-AF65-F5344CB8AC3E}">
        <p14:creationId xmlns:p14="http://schemas.microsoft.com/office/powerpoint/2010/main" val="316274652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541" y="973803"/>
            <a:ext cx="194945"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22</a:t>
            </a:r>
            <a:endParaRPr sz="1200">
              <a:latin typeface="Arial"/>
              <a:cs typeface="Arial"/>
            </a:endParaRPr>
          </a:p>
        </p:txBody>
      </p:sp>
      <p:sp>
        <p:nvSpPr>
          <p:cNvPr id="3" name="object 3"/>
          <p:cNvSpPr/>
          <p:nvPr/>
        </p:nvSpPr>
        <p:spPr>
          <a:xfrm>
            <a:off x="0" y="401699"/>
            <a:ext cx="9144000" cy="62865"/>
          </a:xfrm>
          <a:custGeom>
            <a:avLst/>
            <a:gdLst/>
            <a:ahLst/>
            <a:cxnLst/>
            <a:rect l="l" t="t" r="r" b="b"/>
            <a:pathLst>
              <a:path w="9144000" h="62865">
                <a:moveTo>
                  <a:pt x="9144000" y="0"/>
                </a:moveTo>
                <a:lnTo>
                  <a:pt x="0" y="0"/>
                </a:lnTo>
                <a:lnTo>
                  <a:pt x="0" y="62484"/>
                </a:lnTo>
                <a:lnTo>
                  <a:pt x="9144000" y="62484"/>
                </a:lnTo>
                <a:lnTo>
                  <a:pt x="9144000" y="0"/>
                </a:lnTo>
                <a:close/>
              </a:path>
            </a:pathLst>
          </a:custGeom>
          <a:solidFill>
            <a:srgbClr val="918B10"/>
          </a:solidFill>
        </p:spPr>
        <p:txBody>
          <a:bodyPr wrap="square" lIns="0" tIns="0" rIns="0" bIns="0" rtlCol="0"/>
          <a:lstStyle/>
          <a:p>
            <a:endParaRPr/>
          </a:p>
        </p:txBody>
      </p:sp>
      <p:grpSp>
        <p:nvGrpSpPr>
          <p:cNvPr id="4" name="object 4"/>
          <p:cNvGrpSpPr/>
          <p:nvPr/>
        </p:nvGrpSpPr>
        <p:grpSpPr>
          <a:xfrm>
            <a:off x="2149792" y="1828800"/>
            <a:ext cx="6673215" cy="3866833"/>
            <a:chOff x="2328672" y="1286255"/>
            <a:chExt cx="6640830" cy="3771265"/>
          </a:xfrm>
        </p:grpSpPr>
        <p:sp>
          <p:nvSpPr>
            <p:cNvPr id="5" name="object 5"/>
            <p:cNvSpPr/>
            <p:nvPr/>
          </p:nvSpPr>
          <p:spPr>
            <a:xfrm>
              <a:off x="6477000" y="4629150"/>
              <a:ext cx="2492501" cy="42824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328672" y="1286255"/>
              <a:ext cx="4539995" cy="34213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353818" y="1311402"/>
              <a:ext cx="4436363" cy="3317747"/>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7200" y="766296"/>
            <a:ext cx="5029200" cy="510781"/>
          </a:xfrm>
          <a:prstGeom prst="rect">
            <a:avLst/>
          </a:prstGeom>
        </p:spPr>
        <p:txBody>
          <a:bodyPr vert="horz" wrap="square" lIns="0" tIns="12065" rIns="0" bIns="0" rtlCol="0" anchor="ctr">
            <a:spAutoFit/>
          </a:bodyPr>
          <a:lstStyle/>
          <a:p>
            <a:pPr marL="12700">
              <a:spcBef>
                <a:spcPts val="95"/>
              </a:spcBef>
            </a:pPr>
            <a:r>
              <a:rPr spc="-5" dirty="0">
                <a:solidFill>
                  <a:schemeClr val="accent3">
                    <a:lumMod val="50000"/>
                  </a:schemeClr>
                </a:solidFill>
              </a:rPr>
              <a:t>Create a User</a:t>
            </a:r>
            <a:r>
              <a:rPr spc="-85" dirty="0">
                <a:solidFill>
                  <a:schemeClr val="accent3">
                    <a:lumMod val="50000"/>
                  </a:schemeClr>
                </a:solidFill>
              </a:rPr>
              <a:t> </a:t>
            </a:r>
            <a:r>
              <a:rPr spc="-5" dirty="0">
                <a:solidFill>
                  <a:schemeClr val="accent3">
                    <a:lumMod val="50000"/>
                  </a:schemeClr>
                </a:solidFill>
              </a:rPr>
              <a:t>ID</a:t>
            </a:r>
          </a:p>
        </p:txBody>
      </p:sp>
      <p:sp>
        <p:nvSpPr>
          <p:cNvPr id="9" name="TextBox 8">
            <a:extLst>
              <a:ext uri="{FF2B5EF4-FFF2-40B4-BE49-F238E27FC236}">
                <a16:creationId xmlns:a16="http://schemas.microsoft.com/office/drawing/2014/main" id="{7A86574E-9BDD-4B3D-874D-57F469BB84F3}"/>
              </a:ext>
            </a:extLst>
          </p:cNvPr>
          <p:cNvSpPr txBox="1"/>
          <p:nvPr/>
        </p:nvSpPr>
        <p:spPr>
          <a:xfrm>
            <a:off x="133578" y="2438400"/>
            <a:ext cx="2033016" cy="1384995"/>
          </a:xfrm>
          <a:prstGeom prst="rect">
            <a:avLst/>
          </a:prstGeom>
          <a:noFill/>
        </p:spPr>
        <p:txBody>
          <a:bodyPr wrap="square" rtlCol="0">
            <a:spAutoFit/>
          </a:bodyPr>
          <a:lstStyle/>
          <a:p>
            <a:r>
              <a:rPr lang="en-US" sz="2100" b="1" dirty="0">
                <a:solidFill>
                  <a:schemeClr val="accent3">
                    <a:lumMod val="75000"/>
                  </a:schemeClr>
                </a:solidFill>
              </a:rPr>
              <a:t>TIP:</a:t>
            </a:r>
          </a:p>
          <a:p>
            <a:r>
              <a:rPr lang="en-US" sz="2100" b="1" dirty="0">
                <a:solidFill>
                  <a:schemeClr val="accent3">
                    <a:lumMod val="75000"/>
                  </a:schemeClr>
                </a:solidFill>
              </a:rPr>
              <a:t>Be sure to select the correct year (2025-2026).</a:t>
            </a:r>
          </a:p>
        </p:txBody>
      </p:sp>
    </p:spTree>
    <p:extLst>
      <p:ext uri="{BB962C8B-B14F-4D97-AF65-F5344CB8AC3E}">
        <p14:creationId xmlns:p14="http://schemas.microsoft.com/office/powerpoint/2010/main" val="144129293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541" y="973803"/>
            <a:ext cx="194945"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34</a:t>
            </a:r>
            <a:endParaRPr sz="1200">
              <a:latin typeface="Arial"/>
              <a:cs typeface="Arial"/>
            </a:endParaRPr>
          </a:p>
        </p:txBody>
      </p:sp>
      <p:sp>
        <p:nvSpPr>
          <p:cNvPr id="3" name="object 3"/>
          <p:cNvSpPr/>
          <p:nvPr/>
        </p:nvSpPr>
        <p:spPr>
          <a:xfrm>
            <a:off x="-8467" y="327423"/>
            <a:ext cx="9144000" cy="62865"/>
          </a:xfrm>
          <a:custGeom>
            <a:avLst/>
            <a:gdLst/>
            <a:ahLst/>
            <a:cxnLst/>
            <a:rect l="l" t="t" r="r" b="b"/>
            <a:pathLst>
              <a:path w="9144000" h="62865">
                <a:moveTo>
                  <a:pt x="9144000" y="0"/>
                </a:moveTo>
                <a:lnTo>
                  <a:pt x="0" y="0"/>
                </a:lnTo>
                <a:lnTo>
                  <a:pt x="0" y="62484"/>
                </a:lnTo>
                <a:lnTo>
                  <a:pt x="9144000" y="62484"/>
                </a:lnTo>
                <a:lnTo>
                  <a:pt x="9144000" y="0"/>
                </a:lnTo>
                <a:close/>
              </a:path>
            </a:pathLst>
          </a:custGeom>
          <a:solidFill>
            <a:srgbClr val="918B10"/>
          </a:solidFill>
        </p:spPr>
        <p:txBody>
          <a:bodyPr wrap="square" lIns="0" tIns="0" rIns="0" bIns="0" rtlCol="0"/>
          <a:lstStyle/>
          <a:p>
            <a:endParaRPr/>
          </a:p>
        </p:txBody>
      </p:sp>
      <p:grpSp>
        <p:nvGrpSpPr>
          <p:cNvPr id="4" name="object 4"/>
          <p:cNvGrpSpPr/>
          <p:nvPr/>
        </p:nvGrpSpPr>
        <p:grpSpPr>
          <a:xfrm>
            <a:off x="1371600" y="1754806"/>
            <a:ext cx="7207886" cy="4264993"/>
            <a:chOff x="2244090" y="1286255"/>
            <a:chExt cx="6725411" cy="3771138"/>
          </a:xfrm>
        </p:grpSpPr>
        <p:sp>
          <p:nvSpPr>
            <p:cNvPr id="5" name="object 5"/>
            <p:cNvSpPr/>
            <p:nvPr/>
          </p:nvSpPr>
          <p:spPr>
            <a:xfrm>
              <a:off x="6477000" y="4629150"/>
              <a:ext cx="2492501" cy="4282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244090" y="1286255"/>
              <a:ext cx="4709159" cy="34213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269236" y="1311402"/>
              <a:ext cx="4605527" cy="3317747"/>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488131" y="567858"/>
            <a:ext cx="8209547" cy="1009379"/>
          </a:xfrm>
          <a:prstGeom prst="rect">
            <a:avLst/>
          </a:prstGeom>
        </p:spPr>
        <p:txBody>
          <a:bodyPr vert="horz" wrap="square" lIns="0" tIns="12065" rIns="0" bIns="0" rtlCol="0" anchor="ctr">
            <a:spAutoFit/>
          </a:bodyPr>
          <a:lstStyle/>
          <a:p>
            <a:pPr marL="84453">
              <a:spcBef>
                <a:spcPts val="95"/>
              </a:spcBef>
            </a:pPr>
            <a:r>
              <a:rPr spc="-5" dirty="0">
                <a:solidFill>
                  <a:schemeClr val="accent3">
                    <a:lumMod val="50000"/>
                  </a:schemeClr>
                </a:solidFill>
              </a:rPr>
              <a:t>Review Prefilled College Info From</a:t>
            </a:r>
            <a:r>
              <a:rPr spc="-80" dirty="0">
                <a:solidFill>
                  <a:schemeClr val="accent3">
                    <a:lumMod val="50000"/>
                  </a:schemeClr>
                </a:solidFill>
              </a:rPr>
              <a:t> </a:t>
            </a:r>
            <a:r>
              <a:rPr spc="-40" dirty="0">
                <a:solidFill>
                  <a:schemeClr val="accent3">
                    <a:lumMod val="50000"/>
                  </a:schemeClr>
                </a:solidFill>
              </a:rPr>
              <a:t>FAFSA</a:t>
            </a:r>
          </a:p>
        </p:txBody>
      </p:sp>
    </p:spTree>
    <p:extLst>
      <p:ext uri="{BB962C8B-B14F-4D97-AF65-F5344CB8AC3E}">
        <p14:creationId xmlns:p14="http://schemas.microsoft.com/office/powerpoint/2010/main" val="43905963"/>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541" y="973803"/>
            <a:ext cx="194945"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54</a:t>
            </a:r>
            <a:endParaRPr sz="1200">
              <a:latin typeface="Arial"/>
              <a:cs typeface="Arial"/>
            </a:endParaRPr>
          </a:p>
        </p:txBody>
      </p:sp>
      <p:sp>
        <p:nvSpPr>
          <p:cNvPr id="3" name="object 3"/>
          <p:cNvSpPr/>
          <p:nvPr/>
        </p:nvSpPr>
        <p:spPr>
          <a:xfrm>
            <a:off x="0" y="350020"/>
            <a:ext cx="9144000" cy="62865"/>
          </a:xfrm>
          <a:custGeom>
            <a:avLst/>
            <a:gdLst/>
            <a:ahLst/>
            <a:cxnLst/>
            <a:rect l="l" t="t" r="r" b="b"/>
            <a:pathLst>
              <a:path w="9144000" h="62865">
                <a:moveTo>
                  <a:pt x="9144000" y="0"/>
                </a:moveTo>
                <a:lnTo>
                  <a:pt x="0" y="0"/>
                </a:lnTo>
                <a:lnTo>
                  <a:pt x="0" y="62484"/>
                </a:lnTo>
                <a:lnTo>
                  <a:pt x="9144000" y="62484"/>
                </a:lnTo>
                <a:lnTo>
                  <a:pt x="9144000" y="0"/>
                </a:lnTo>
                <a:close/>
              </a:path>
            </a:pathLst>
          </a:custGeom>
          <a:solidFill>
            <a:srgbClr val="918B10"/>
          </a:solidFill>
        </p:spPr>
        <p:txBody>
          <a:bodyPr wrap="square" lIns="0" tIns="0" rIns="0" bIns="0" rtlCol="0"/>
          <a:lstStyle/>
          <a:p>
            <a:endParaRPr/>
          </a:p>
        </p:txBody>
      </p:sp>
      <p:grpSp>
        <p:nvGrpSpPr>
          <p:cNvPr id="4" name="object 4"/>
          <p:cNvGrpSpPr/>
          <p:nvPr/>
        </p:nvGrpSpPr>
        <p:grpSpPr>
          <a:xfrm>
            <a:off x="1427332" y="1671732"/>
            <a:ext cx="7336790" cy="3771265"/>
            <a:chOff x="1632966" y="1286255"/>
            <a:chExt cx="7336790" cy="3771265"/>
          </a:xfrm>
        </p:grpSpPr>
        <p:sp>
          <p:nvSpPr>
            <p:cNvPr id="5" name="object 5"/>
            <p:cNvSpPr/>
            <p:nvPr/>
          </p:nvSpPr>
          <p:spPr>
            <a:xfrm>
              <a:off x="6477000" y="4629150"/>
              <a:ext cx="2492501" cy="42824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32966" y="1286255"/>
              <a:ext cx="5931407" cy="34213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58112" y="1311402"/>
              <a:ext cx="5827775" cy="331774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042954" y="2724534"/>
              <a:ext cx="3872865" cy="1001394"/>
            </a:xfrm>
            <a:custGeom>
              <a:avLst/>
              <a:gdLst/>
              <a:ahLst/>
              <a:cxnLst/>
              <a:rect l="l" t="t" r="r" b="b"/>
              <a:pathLst>
                <a:path w="3872865" h="1001395">
                  <a:moveTo>
                    <a:pt x="3872826" y="834377"/>
                  </a:moveTo>
                  <a:lnTo>
                    <a:pt x="2577426" y="834377"/>
                  </a:lnTo>
                  <a:lnTo>
                    <a:pt x="2583387" y="878745"/>
                  </a:lnTo>
                  <a:lnTo>
                    <a:pt x="2600210" y="918612"/>
                  </a:lnTo>
                  <a:lnTo>
                    <a:pt x="2626304" y="952388"/>
                  </a:lnTo>
                  <a:lnTo>
                    <a:pt x="2660078" y="978483"/>
                  </a:lnTo>
                  <a:lnTo>
                    <a:pt x="2699942" y="995306"/>
                  </a:lnTo>
                  <a:lnTo>
                    <a:pt x="2744304" y="1001267"/>
                  </a:lnTo>
                  <a:lnTo>
                    <a:pt x="3705948" y="1001267"/>
                  </a:lnTo>
                  <a:lnTo>
                    <a:pt x="3750311" y="995306"/>
                  </a:lnTo>
                  <a:lnTo>
                    <a:pt x="3790175" y="978483"/>
                  </a:lnTo>
                  <a:lnTo>
                    <a:pt x="3823949" y="952388"/>
                  </a:lnTo>
                  <a:lnTo>
                    <a:pt x="3850043" y="918612"/>
                  </a:lnTo>
                  <a:lnTo>
                    <a:pt x="3866865" y="878745"/>
                  </a:lnTo>
                  <a:lnTo>
                    <a:pt x="3872826" y="834377"/>
                  </a:lnTo>
                  <a:close/>
                </a:path>
                <a:path w="3872865" h="1001395">
                  <a:moveTo>
                    <a:pt x="3705948" y="0"/>
                  </a:moveTo>
                  <a:lnTo>
                    <a:pt x="2744304" y="0"/>
                  </a:lnTo>
                  <a:lnTo>
                    <a:pt x="2699942" y="5961"/>
                  </a:lnTo>
                  <a:lnTo>
                    <a:pt x="2660078" y="22783"/>
                  </a:lnTo>
                  <a:lnTo>
                    <a:pt x="2626304" y="48877"/>
                  </a:lnTo>
                  <a:lnTo>
                    <a:pt x="2600210" y="82651"/>
                  </a:lnTo>
                  <a:lnTo>
                    <a:pt x="2583387" y="122515"/>
                  </a:lnTo>
                  <a:lnTo>
                    <a:pt x="2577426" y="166877"/>
                  </a:lnTo>
                  <a:lnTo>
                    <a:pt x="2577426" y="584072"/>
                  </a:lnTo>
                  <a:lnTo>
                    <a:pt x="0" y="821182"/>
                  </a:lnTo>
                  <a:lnTo>
                    <a:pt x="2577426" y="834389"/>
                  </a:lnTo>
                  <a:lnTo>
                    <a:pt x="3872826" y="834377"/>
                  </a:lnTo>
                  <a:lnTo>
                    <a:pt x="3872826" y="166877"/>
                  </a:lnTo>
                  <a:lnTo>
                    <a:pt x="3866865" y="122515"/>
                  </a:lnTo>
                  <a:lnTo>
                    <a:pt x="3850043" y="82651"/>
                  </a:lnTo>
                  <a:lnTo>
                    <a:pt x="3823949" y="48877"/>
                  </a:lnTo>
                  <a:lnTo>
                    <a:pt x="3790175" y="22783"/>
                  </a:lnTo>
                  <a:lnTo>
                    <a:pt x="3750311" y="5961"/>
                  </a:lnTo>
                  <a:lnTo>
                    <a:pt x="3705948" y="0"/>
                  </a:lnTo>
                  <a:close/>
                </a:path>
              </a:pathLst>
            </a:custGeom>
            <a:solidFill>
              <a:srgbClr val="00AFEF"/>
            </a:solidFill>
          </p:spPr>
          <p:txBody>
            <a:bodyPr wrap="square" lIns="0" tIns="0" rIns="0" bIns="0" rtlCol="0"/>
            <a:lstStyle/>
            <a:p>
              <a:endParaRPr/>
            </a:p>
          </p:txBody>
        </p:sp>
        <p:sp>
          <p:nvSpPr>
            <p:cNvPr id="9" name="object 9"/>
            <p:cNvSpPr/>
            <p:nvPr/>
          </p:nvSpPr>
          <p:spPr>
            <a:xfrm>
              <a:off x="5042954" y="2724534"/>
              <a:ext cx="3872865" cy="1001394"/>
            </a:xfrm>
            <a:custGeom>
              <a:avLst/>
              <a:gdLst/>
              <a:ahLst/>
              <a:cxnLst/>
              <a:rect l="l" t="t" r="r" b="b"/>
              <a:pathLst>
                <a:path w="3872865" h="1001395">
                  <a:moveTo>
                    <a:pt x="2577426" y="166877"/>
                  </a:moveTo>
                  <a:lnTo>
                    <a:pt x="2583387" y="122515"/>
                  </a:lnTo>
                  <a:lnTo>
                    <a:pt x="2600210" y="82651"/>
                  </a:lnTo>
                  <a:lnTo>
                    <a:pt x="2626304" y="48877"/>
                  </a:lnTo>
                  <a:lnTo>
                    <a:pt x="2660078" y="22783"/>
                  </a:lnTo>
                  <a:lnTo>
                    <a:pt x="2699942" y="5961"/>
                  </a:lnTo>
                  <a:lnTo>
                    <a:pt x="2744304" y="0"/>
                  </a:lnTo>
                  <a:lnTo>
                    <a:pt x="2793326" y="0"/>
                  </a:lnTo>
                  <a:lnTo>
                    <a:pt x="3117176" y="0"/>
                  </a:lnTo>
                  <a:lnTo>
                    <a:pt x="3705948" y="0"/>
                  </a:lnTo>
                  <a:lnTo>
                    <a:pt x="3750311" y="5961"/>
                  </a:lnTo>
                  <a:lnTo>
                    <a:pt x="3790175" y="22783"/>
                  </a:lnTo>
                  <a:lnTo>
                    <a:pt x="3823949" y="48877"/>
                  </a:lnTo>
                  <a:lnTo>
                    <a:pt x="3850043" y="82651"/>
                  </a:lnTo>
                  <a:lnTo>
                    <a:pt x="3866865" y="122515"/>
                  </a:lnTo>
                  <a:lnTo>
                    <a:pt x="3872826" y="166877"/>
                  </a:lnTo>
                  <a:lnTo>
                    <a:pt x="3872826" y="584072"/>
                  </a:lnTo>
                  <a:lnTo>
                    <a:pt x="3872826" y="834389"/>
                  </a:lnTo>
                  <a:lnTo>
                    <a:pt x="3866865" y="878745"/>
                  </a:lnTo>
                  <a:lnTo>
                    <a:pt x="3850043" y="918612"/>
                  </a:lnTo>
                  <a:lnTo>
                    <a:pt x="3823949" y="952388"/>
                  </a:lnTo>
                  <a:lnTo>
                    <a:pt x="3790175" y="978483"/>
                  </a:lnTo>
                  <a:lnTo>
                    <a:pt x="3750311" y="995306"/>
                  </a:lnTo>
                  <a:lnTo>
                    <a:pt x="3705948" y="1001267"/>
                  </a:lnTo>
                  <a:lnTo>
                    <a:pt x="3117176" y="1001267"/>
                  </a:lnTo>
                  <a:lnTo>
                    <a:pt x="2793326" y="1001267"/>
                  </a:lnTo>
                  <a:lnTo>
                    <a:pt x="2744304" y="1001267"/>
                  </a:lnTo>
                  <a:lnTo>
                    <a:pt x="2699942" y="995306"/>
                  </a:lnTo>
                  <a:lnTo>
                    <a:pt x="2660078" y="978483"/>
                  </a:lnTo>
                  <a:lnTo>
                    <a:pt x="2626304" y="952388"/>
                  </a:lnTo>
                  <a:lnTo>
                    <a:pt x="2600210" y="918612"/>
                  </a:lnTo>
                  <a:lnTo>
                    <a:pt x="2583387" y="878745"/>
                  </a:lnTo>
                  <a:lnTo>
                    <a:pt x="2577426" y="834377"/>
                  </a:lnTo>
                  <a:lnTo>
                    <a:pt x="0" y="821182"/>
                  </a:lnTo>
                  <a:lnTo>
                    <a:pt x="2577426" y="584072"/>
                  </a:lnTo>
                  <a:lnTo>
                    <a:pt x="2577426" y="166877"/>
                  </a:lnTo>
                  <a:close/>
                </a:path>
              </a:pathLst>
            </a:custGeom>
            <a:ln w="25146">
              <a:solidFill>
                <a:srgbClr val="00AFEF"/>
              </a:solidFill>
            </a:ln>
          </p:spPr>
          <p:txBody>
            <a:bodyPr wrap="square" lIns="0" tIns="0" rIns="0" bIns="0" rtlCol="0"/>
            <a:lstStyle/>
            <a:p>
              <a:endParaRPr/>
            </a:p>
          </p:txBody>
        </p:sp>
      </p:grpSp>
      <p:sp>
        <p:nvSpPr>
          <p:cNvPr id="10" name="object 10"/>
          <p:cNvSpPr txBox="1">
            <a:spLocks noGrp="1"/>
          </p:cNvSpPr>
          <p:nvPr>
            <p:ph type="title"/>
          </p:nvPr>
        </p:nvSpPr>
        <p:spPr>
          <a:xfrm>
            <a:off x="76200" y="692843"/>
            <a:ext cx="9144000" cy="510781"/>
          </a:xfrm>
          <a:prstGeom prst="rect">
            <a:avLst/>
          </a:prstGeom>
        </p:spPr>
        <p:txBody>
          <a:bodyPr vert="horz" wrap="square" lIns="0" tIns="12065" rIns="0" bIns="0" rtlCol="0" anchor="ctr">
            <a:spAutoFit/>
          </a:bodyPr>
          <a:lstStyle/>
          <a:p>
            <a:pPr marL="12700">
              <a:spcBef>
                <a:spcPts val="95"/>
              </a:spcBef>
            </a:pPr>
            <a:r>
              <a:rPr spc="-5" dirty="0">
                <a:solidFill>
                  <a:schemeClr val="accent3">
                    <a:lumMod val="50000"/>
                  </a:schemeClr>
                </a:solidFill>
              </a:rPr>
              <a:t>Signature </a:t>
            </a:r>
            <a:r>
              <a:rPr spc="-25" dirty="0">
                <a:solidFill>
                  <a:schemeClr val="accent3">
                    <a:lumMod val="50000"/>
                  </a:schemeClr>
                </a:solidFill>
              </a:rPr>
              <a:t>Validation </a:t>
            </a:r>
            <a:r>
              <a:rPr spc="-5" dirty="0">
                <a:solidFill>
                  <a:schemeClr val="accent3">
                    <a:lumMod val="50000"/>
                  </a:schemeClr>
                </a:solidFill>
              </a:rPr>
              <a:t>(Parent</a:t>
            </a:r>
            <a:r>
              <a:rPr spc="-45" dirty="0">
                <a:solidFill>
                  <a:schemeClr val="accent3">
                    <a:lumMod val="50000"/>
                  </a:schemeClr>
                </a:solidFill>
              </a:rPr>
              <a:t> </a:t>
            </a:r>
            <a:r>
              <a:rPr spc="-5" dirty="0">
                <a:solidFill>
                  <a:schemeClr val="accent3">
                    <a:lumMod val="50000"/>
                  </a:schemeClr>
                </a:solidFill>
              </a:rPr>
              <a:t>Signature)</a:t>
            </a:r>
          </a:p>
        </p:txBody>
      </p:sp>
      <p:sp>
        <p:nvSpPr>
          <p:cNvPr id="11" name="object 11"/>
          <p:cNvSpPr txBox="1"/>
          <p:nvPr/>
        </p:nvSpPr>
        <p:spPr>
          <a:xfrm>
            <a:off x="7539438" y="3276197"/>
            <a:ext cx="1010285" cy="566822"/>
          </a:xfrm>
          <a:prstGeom prst="rect">
            <a:avLst/>
          </a:prstGeom>
        </p:spPr>
        <p:txBody>
          <a:bodyPr vert="horz" wrap="square" lIns="0" tIns="12700" rIns="0" bIns="0" rtlCol="0">
            <a:spAutoFit/>
          </a:bodyPr>
          <a:lstStyle/>
          <a:p>
            <a:pPr marL="12700" marR="5080" indent="-635" algn="ctr">
              <a:spcBef>
                <a:spcPts val="100"/>
              </a:spcBef>
            </a:pPr>
            <a:r>
              <a:rPr sz="1200" b="1" spc="-5" dirty="0">
                <a:solidFill>
                  <a:srgbClr val="FFFFFF"/>
                </a:solidFill>
                <a:latin typeface="Arial"/>
                <a:cs typeface="Arial"/>
              </a:rPr>
              <a:t>Choose E-  Sign or</a:t>
            </a:r>
            <a:r>
              <a:rPr sz="1200" b="1" spc="-65" dirty="0">
                <a:solidFill>
                  <a:srgbClr val="FFFFFF"/>
                </a:solidFill>
                <a:latin typeface="Arial"/>
                <a:cs typeface="Arial"/>
              </a:rPr>
              <a:t> </a:t>
            </a:r>
            <a:r>
              <a:rPr sz="1200" b="1" spc="-5" dirty="0">
                <a:solidFill>
                  <a:srgbClr val="FFFFFF"/>
                </a:solidFill>
                <a:latin typeface="Arial"/>
                <a:cs typeface="Arial"/>
              </a:rPr>
              <a:t>paper  signature</a:t>
            </a:r>
            <a:endParaRPr sz="1200" dirty="0">
              <a:latin typeface="Arial"/>
              <a:cs typeface="Arial"/>
            </a:endParaRPr>
          </a:p>
        </p:txBody>
      </p:sp>
    </p:spTree>
    <p:extLst>
      <p:ext uri="{BB962C8B-B14F-4D97-AF65-F5344CB8AC3E}">
        <p14:creationId xmlns:p14="http://schemas.microsoft.com/office/powerpoint/2010/main" val="34135455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0"/>
            <a:ext cx="8839200" cy="1219200"/>
          </a:xfrm>
        </p:spPr>
        <p:txBody>
          <a:bodyPr/>
          <a:lstStyle/>
          <a:p>
            <a:pPr eaLnBrk="1" hangingPunct="1"/>
            <a:r>
              <a:rPr lang="en-US" dirty="0"/>
              <a:t>What Is Financial Aid?</a:t>
            </a:r>
          </a:p>
        </p:txBody>
      </p:sp>
      <p:sp>
        <p:nvSpPr>
          <p:cNvPr id="21506" name="Rectangle 3"/>
          <p:cNvSpPr>
            <a:spLocks noGrp="1" noChangeArrowheads="1"/>
          </p:cNvSpPr>
          <p:nvPr>
            <p:ph type="body" idx="1"/>
          </p:nvPr>
        </p:nvSpPr>
        <p:spPr>
          <a:xfrm>
            <a:off x="380999" y="1447800"/>
            <a:ext cx="5410201" cy="4038600"/>
          </a:xfrm>
        </p:spPr>
        <p:txBody>
          <a:bodyPr/>
          <a:lstStyle/>
          <a:p>
            <a:pPr marL="0" indent="0" eaLnBrk="1" hangingPunct="1">
              <a:buFontTx/>
              <a:buNone/>
            </a:pPr>
            <a:r>
              <a:rPr lang="en-US" dirty="0">
                <a:latin typeface="Arial" panose="020B0604020202020204" pitchFamily="34" charset="0"/>
                <a:cs typeface="Arial" panose="020B0604020202020204" pitchFamily="34" charset="0"/>
              </a:rPr>
              <a:t>Financial aid consists of</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and families to help pay for postsecondary educational expenses (i.e. loans, grants, scholarships)</a:t>
            </a:r>
          </a:p>
          <a:p>
            <a:pPr marL="0" indent="0" eaLnBrk="1" hangingPunct="1">
              <a:buFontTx/>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38636800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4541" y="973803"/>
            <a:ext cx="194945" cy="197490"/>
          </a:xfrm>
          <a:prstGeom prst="rect">
            <a:avLst/>
          </a:prstGeom>
        </p:spPr>
        <p:txBody>
          <a:bodyPr vert="horz" wrap="square" lIns="0" tIns="12700" rIns="0" bIns="0" rtlCol="0">
            <a:spAutoFit/>
          </a:bodyPr>
          <a:lstStyle/>
          <a:p>
            <a:pPr marL="12700">
              <a:spcBef>
                <a:spcPts val="100"/>
              </a:spcBef>
            </a:pPr>
            <a:r>
              <a:rPr sz="1200" b="1" spc="-5" dirty="0">
                <a:solidFill>
                  <a:srgbClr val="FFFFFF"/>
                </a:solidFill>
                <a:latin typeface="Arial"/>
                <a:cs typeface="Arial"/>
              </a:rPr>
              <a:t>55</a:t>
            </a:r>
            <a:endParaRPr sz="1200">
              <a:latin typeface="Arial"/>
              <a:cs typeface="Arial"/>
            </a:endParaRPr>
          </a:p>
        </p:txBody>
      </p:sp>
      <p:sp>
        <p:nvSpPr>
          <p:cNvPr id="3" name="object 3"/>
          <p:cNvSpPr/>
          <p:nvPr/>
        </p:nvSpPr>
        <p:spPr>
          <a:xfrm>
            <a:off x="0" y="400710"/>
            <a:ext cx="9144000" cy="62865"/>
          </a:xfrm>
          <a:custGeom>
            <a:avLst/>
            <a:gdLst/>
            <a:ahLst/>
            <a:cxnLst/>
            <a:rect l="l" t="t" r="r" b="b"/>
            <a:pathLst>
              <a:path w="9144000" h="62865">
                <a:moveTo>
                  <a:pt x="9144000" y="0"/>
                </a:moveTo>
                <a:lnTo>
                  <a:pt x="0" y="0"/>
                </a:lnTo>
                <a:lnTo>
                  <a:pt x="0" y="62484"/>
                </a:lnTo>
                <a:lnTo>
                  <a:pt x="9144000" y="62484"/>
                </a:lnTo>
                <a:lnTo>
                  <a:pt x="9144000" y="0"/>
                </a:lnTo>
                <a:close/>
              </a:path>
            </a:pathLst>
          </a:custGeom>
          <a:solidFill>
            <a:srgbClr val="918B10"/>
          </a:solidFill>
        </p:spPr>
        <p:txBody>
          <a:bodyPr wrap="square" lIns="0" tIns="0" rIns="0" bIns="0" rtlCol="0"/>
          <a:lstStyle/>
          <a:p>
            <a:endParaRPr/>
          </a:p>
        </p:txBody>
      </p:sp>
      <p:grpSp>
        <p:nvGrpSpPr>
          <p:cNvPr id="4" name="object 4"/>
          <p:cNvGrpSpPr/>
          <p:nvPr/>
        </p:nvGrpSpPr>
        <p:grpSpPr>
          <a:xfrm>
            <a:off x="4318254" y="1994153"/>
            <a:ext cx="4651375" cy="3920490"/>
            <a:chOff x="4318253" y="1136903"/>
            <a:chExt cx="4651375" cy="3920490"/>
          </a:xfrm>
        </p:grpSpPr>
        <p:sp>
          <p:nvSpPr>
            <p:cNvPr id="5" name="object 5"/>
            <p:cNvSpPr/>
            <p:nvPr/>
          </p:nvSpPr>
          <p:spPr>
            <a:xfrm>
              <a:off x="6476999" y="4629150"/>
              <a:ext cx="2492501" cy="4282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318253" y="1136903"/>
              <a:ext cx="2881883" cy="34975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343399" y="1162050"/>
              <a:ext cx="2778251" cy="339394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706234" y="1926746"/>
              <a:ext cx="2133600" cy="2017395"/>
            </a:xfrm>
            <a:custGeom>
              <a:avLst/>
              <a:gdLst/>
              <a:ahLst/>
              <a:cxnLst/>
              <a:rect l="l" t="t" r="r" b="b"/>
              <a:pathLst>
                <a:path w="2133600" h="2017395">
                  <a:moveTo>
                    <a:pt x="1930146" y="797788"/>
                  </a:moveTo>
                  <a:lnTo>
                    <a:pt x="753872" y="797788"/>
                  </a:lnTo>
                  <a:lnTo>
                    <a:pt x="707282" y="803154"/>
                  </a:lnTo>
                  <a:lnTo>
                    <a:pt x="664512" y="818441"/>
                  </a:lnTo>
                  <a:lnTo>
                    <a:pt x="626783" y="842427"/>
                  </a:lnTo>
                  <a:lnTo>
                    <a:pt x="595314" y="873894"/>
                  </a:lnTo>
                  <a:lnTo>
                    <a:pt x="571326" y="911623"/>
                  </a:lnTo>
                  <a:lnTo>
                    <a:pt x="556039" y="954394"/>
                  </a:lnTo>
                  <a:lnTo>
                    <a:pt x="550672" y="1000988"/>
                  </a:lnTo>
                  <a:lnTo>
                    <a:pt x="550672" y="1813775"/>
                  </a:lnTo>
                  <a:lnTo>
                    <a:pt x="556039" y="1860370"/>
                  </a:lnTo>
                  <a:lnTo>
                    <a:pt x="571326" y="1903143"/>
                  </a:lnTo>
                  <a:lnTo>
                    <a:pt x="595314" y="1940874"/>
                  </a:lnTo>
                  <a:lnTo>
                    <a:pt x="626783" y="1972344"/>
                  </a:lnTo>
                  <a:lnTo>
                    <a:pt x="664512" y="1996333"/>
                  </a:lnTo>
                  <a:lnTo>
                    <a:pt x="707282" y="2011621"/>
                  </a:lnTo>
                  <a:lnTo>
                    <a:pt x="753872" y="2016988"/>
                  </a:lnTo>
                  <a:lnTo>
                    <a:pt x="1930146" y="2016988"/>
                  </a:lnTo>
                  <a:lnTo>
                    <a:pt x="1976735" y="2011621"/>
                  </a:lnTo>
                  <a:lnTo>
                    <a:pt x="2019505" y="1996333"/>
                  </a:lnTo>
                  <a:lnTo>
                    <a:pt x="2057234" y="1972344"/>
                  </a:lnTo>
                  <a:lnTo>
                    <a:pt x="2088703" y="1940874"/>
                  </a:lnTo>
                  <a:lnTo>
                    <a:pt x="2112691" y="1903143"/>
                  </a:lnTo>
                  <a:lnTo>
                    <a:pt x="2127978" y="1860370"/>
                  </a:lnTo>
                  <a:lnTo>
                    <a:pt x="2133346" y="1813775"/>
                  </a:lnTo>
                  <a:lnTo>
                    <a:pt x="2133346" y="1000988"/>
                  </a:lnTo>
                  <a:lnTo>
                    <a:pt x="2127978" y="954394"/>
                  </a:lnTo>
                  <a:lnTo>
                    <a:pt x="2112691" y="911623"/>
                  </a:lnTo>
                  <a:lnTo>
                    <a:pt x="2088703" y="873894"/>
                  </a:lnTo>
                  <a:lnTo>
                    <a:pt x="2057234" y="842427"/>
                  </a:lnTo>
                  <a:lnTo>
                    <a:pt x="2019505" y="818441"/>
                  </a:lnTo>
                  <a:lnTo>
                    <a:pt x="1976735" y="803154"/>
                  </a:lnTo>
                  <a:lnTo>
                    <a:pt x="1930146" y="797788"/>
                  </a:lnTo>
                  <a:close/>
                </a:path>
                <a:path w="2133600" h="2017395">
                  <a:moveTo>
                    <a:pt x="0" y="0"/>
                  </a:moveTo>
                  <a:lnTo>
                    <a:pt x="814451" y="797788"/>
                  </a:lnTo>
                  <a:lnTo>
                    <a:pt x="1210119" y="797788"/>
                  </a:lnTo>
                  <a:lnTo>
                    <a:pt x="0" y="0"/>
                  </a:lnTo>
                  <a:close/>
                </a:path>
              </a:pathLst>
            </a:custGeom>
            <a:solidFill>
              <a:srgbClr val="00AFEF"/>
            </a:solidFill>
          </p:spPr>
          <p:txBody>
            <a:bodyPr wrap="square" lIns="0" tIns="0" rIns="0" bIns="0" rtlCol="0"/>
            <a:lstStyle/>
            <a:p>
              <a:endParaRPr/>
            </a:p>
          </p:txBody>
        </p:sp>
        <p:sp>
          <p:nvSpPr>
            <p:cNvPr id="9" name="object 9"/>
            <p:cNvSpPr/>
            <p:nvPr/>
          </p:nvSpPr>
          <p:spPr>
            <a:xfrm>
              <a:off x="6706234" y="1926746"/>
              <a:ext cx="2133600" cy="2017395"/>
            </a:xfrm>
            <a:custGeom>
              <a:avLst/>
              <a:gdLst/>
              <a:ahLst/>
              <a:cxnLst/>
              <a:rect l="l" t="t" r="r" b="b"/>
              <a:pathLst>
                <a:path w="2133600" h="2017395">
                  <a:moveTo>
                    <a:pt x="550672" y="1000988"/>
                  </a:moveTo>
                  <a:lnTo>
                    <a:pt x="556039" y="954394"/>
                  </a:lnTo>
                  <a:lnTo>
                    <a:pt x="571326" y="911623"/>
                  </a:lnTo>
                  <a:lnTo>
                    <a:pt x="595314" y="873894"/>
                  </a:lnTo>
                  <a:lnTo>
                    <a:pt x="626783" y="842427"/>
                  </a:lnTo>
                  <a:lnTo>
                    <a:pt x="664512" y="818441"/>
                  </a:lnTo>
                  <a:lnTo>
                    <a:pt x="707282" y="803154"/>
                  </a:lnTo>
                  <a:lnTo>
                    <a:pt x="753872" y="797788"/>
                  </a:lnTo>
                  <a:lnTo>
                    <a:pt x="814451" y="797788"/>
                  </a:lnTo>
                  <a:lnTo>
                    <a:pt x="0" y="0"/>
                  </a:lnTo>
                  <a:lnTo>
                    <a:pt x="1210119" y="797788"/>
                  </a:lnTo>
                  <a:lnTo>
                    <a:pt x="1930146" y="797788"/>
                  </a:lnTo>
                  <a:lnTo>
                    <a:pt x="1976735" y="803154"/>
                  </a:lnTo>
                  <a:lnTo>
                    <a:pt x="2019505" y="818441"/>
                  </a:lnTo>
                  <a:lnTo>
                    <a:pt x="2057234" y="842427"/>
                  </a:lnTo>
                  <a:lnTo>
                    <a:pt x="2088703" y="873894"/>
                  </a:lnTo>
                  <a:lnTo>
                    <a:pt x="2112691" y="911623"/>
                  </a:lnTo>
                  <a:lnTo>
                    <a:pt x="2127978" y="954394"/>
                  </a:lnTo>
                  <a:lnTo>
                    <a:pt x="2133346" y="1000988"/>
                  </a:lnTo>
                  <a:lnTo>
                    <a:pt x="2133346" y="1305788"/>
                  </a:lnTo>
                  <a:lnTo>
                    <a:pt x="2133346" y="1813775"/>
                  </a:lnTo>
                  <a:lnTo>
                    <a:pt x="2127978" y="1860370"/>
                  </a:lnTo>
                  <a:lnTo>
                    <a:pt x="2112691" y="1903143"/>
                  </a:lnTo>
                  <a:lnTo>
                    <a:pt x="2088703" y="1940874"/>
                  </a:lnTo>
                  <a:lnTo>
                    <a:pt x="2057234" y="1972344"/>
                  </a:lnTo>
                  <a:lnTo>
                    <a:pt x="2019505" y="1996333"/>
                  </a:lnTo>
                  <a:lnTo>
                    <a:pt x="1976735" y="2011621"/>
                  </a:lnTo>
                  <a:lnTo>
                    <a:pt x="1930146" y="2016988"/>
                  </a:lnTo>
                  <a:lnTo>
                    <a:pt x="1210119" y="2016988"/>
                  </a:lnTo>
                  <a:lnTo>
                    <a:pt x="814451" y="2016988"/>
                  </a:lnTo>
                  <a:lnTo>
                    <a:pt x="753872" y="2016988"/>
                  </a:lnTo>
                  <a:lnTo>
                    <a:pt x="707282" y="2011621"/>
                  </a:lnTo>
                  <a:lnTo>
                    <a:pt x="664512" y="1996333"/>
                  </a:lnTo>
                  <a:lnTo>
                    <a:pt x="626783" y="1972344"/>
                  </a:lnTo>
                  <a:lnTo>
                    <a:pt x="595314" y="1940874"/>
                  </a:lnTo>
                  <a:lnTo>
                    <a:pt x="571326" y="1903143"/>
                  </a:lnTo>
                  <a:lnTo>
                    <a:pt x="556039" y="1860370"/>
                  </a:lnTo>
                  <a:lnTo>
                    <a:pt x="550672" y="1813775"/>
                  </a:lnTo>
                  <a:lnTo>
                    <a:pt x="550672" y="1305788"/>
                  </a:lnTo>
                  <a:lnTo>
                    <a:pt x="550672" y="1000988"/>
                  </a:lnTo>
                  <a:close/>
                </a:path>
              </a:pathLst>
            </a:custGeom>
            <a:ln w="25146">
              <a:solidFill>
                <a:srgbClr val="00AFEF"/>
              </a:solidFill>
            </a:ln>
          </p:spPr>
          <p:txBody>
            <a:bodyPr wrap="square" lIns="0" tIns="0" rIns="0" bIns="0" rtlCol="0"/>
            <a:lstStyle/>
            <a:p>
              <a:endParaRPr/>
            </a:p>
          </p:txBody>
        </p:sp>
      </p:grpSp>
      <p:sp>
        <p:nvSpPr>
          <p:cNvPr id="10" name="object 10"/>
          <p:cNvSpPr txBox="1">
            <a:spLocks noGrp="1"/>
          </p:cNvSpPr>
          <p:nvPr>
            <p:ph type="title"/>
          </p:nvPr>
        </p:nvSpPr>
        <p:spPr>
          <a:xfrm>
            <a:off x="609600" y="705125"/>
            <a:ext cx="6318885" cy="1009379"/>
          </a:xfrm>
          <a:prstGeom prst="rect">
            <a:avLst/>
          </a:prstGeom>
        </p:spPr>
        <p:txBody>
          <a:bodyPr vert="horz" wrap="square" lIns="0" tIns="12065" rIns="0" bIns="0" rtlCol="0" anchor="ctr">
            <a:spAutoFit/>
          </a:bodyPr>
          <a:lstStyle/>
          <a:p>
            <a:pPr marL="12700">
              <a:spcBef>
                <a:spcPts val="95"/>
              </a:spcBef>
            </a:pPr>
            <a:r>
              <a:rPr spc="-5" dirty="0">
                <a:solidFill>
                  <a:schemeClr val="accent3">
                    <a:lumMod val="50000"/>
                  </a:schemeClr>
                </a:solidFill>
              </a:rPr>
              <a:t>E-Signature: NYS </a:t>
            </a:r>
            <a:r>
              <a:rPr spc="-25" dirty="0">
                <a:solidFill>
                  <a:schemeClr val="accent3">
                    <a:lumMod val="50000"/>
                  </a:schemeClr>
                </a:solidFill>
              </a:rPr>
              <a:t>DMV-issued</a:t>
            </a:r>
            <a:r>
              <a:rPr spc="-50" dirty="0">
                <a:solidFill>
                  <a:schemeClr val="accent3">
                    <a:lumMod val="50000"/>
                  </a:schemeClr>
                </a:solidFill>
              </a:rPr>
              <a:t> </a:t>
            </a:r>
            <a:r>
              <a:rPr spc="-5" dirty="0">
                <a:solidFill>
                  <a:schemeClr val="accent3">
                    <a:lumMod val="50000"/>
                  </a:schemeClr>
                </a:solidFill>
              </a:rPr>
              <a:t>ID</a:t>
            </a:r>
          </a:p>
        </p:txBody>
      </p:sp>
      <p:grpSp>
        <p:nvGrpSpPr>
          <p:cNvPr id="11" name="object 11"/>
          <p:cNvGrpSpPr/>
          <p:nvPr/>
        </p:nvGrpSpPr>
        <p:grpSpPr>
          <a:xfrm>
            <a:off x="736854" y="1956055"/>
            <a:ext cx="3380740" cy="3573779"/>
            <a:chOff x="736854" y="1098804"/>
            <a:chExt cx="3380740" cy="3573779"/>
          </a:xfrm>
        </p:grpSpPr>
        <p:sp>
          <p:nvSpPr>
            <p:cNvPr id="12" name="object 12"/>
            <p:cNvSpPr/>
            <p:nvPr/>
          </p:nvSpPr>
          <p:spPr>
            <a:xfrm>
              <a:off x="736854" y="1098804"/>
              <a:ext cx="3380231" cy="357377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62000" y="1123950"/>
              <a:ext cx="3278896" cy="3469027"/>
            </a:xfrm>
            <a:prstGeom prst="rect">
              <a:avLst/>
            </a:prstGeom>
            <a:blipFill>
              <a:blip r:embed="rId7" cstate="print"/>
              <a:stretch>
                <a:fillRect/>
              </a:stretch>
            </a:blipFill>
          </p:spPr>
          <p:txBody>
            <a:bodyPr wrap="square" lIns="0" tIns="0" rIns="0" bIns="0" rtlCol="0"/>
            <a:lstStyle/>
            <a:p>
              <a:endParaRPr/>
            </a:p>
          </p:txBody>
        </p:sp>
      </p:grpSp>
      <p:sp>
        <p:nvSpPr>
          <p:cNvPr id="14" name="object 14"/>
          <p:cNvSpPr txBox="1"/>
          <p:nvPr/>
        </p:nvSpPr>
        <p:spPr>
          <a:xfrm>
            <a:off x="7450335" y="3716527"/>
            <a:ext cx="1195070" cy="936154"/>
          </a:xfrm>
          <a:prstGeom prst="rect">
            <a:avLst/>
          </a:prstGeom>
        </p:spPr>
        <p:txBody>
          <a:bodyPr vert="horz" wrap="square" lIns="0" tIns="12700" rIns="0" bIns="0" rtlCol="0">
            <a:spAutoFit/>
          </a:bodyPr>
          <a:lstStyle/>
          <a:p>
            <a:pPr marL="12700" marR="5080" algn="ctr">
              <a:spcBef>
                <a:spcPts val="100"/>
              </a:spcBef>
            </a:pPr>
            <a:r>
              <a:rPr sz="1200" b="1" dirty="0">
                <a:solidFill>
                  <a:srgbClr val="FFFFFF"/>
                </a:solidFill>
                <a:latin typeface="Arial"/>
                <a:cs typeface="Arial"/>
              </a:rPr>
              <a:t>If </a:t>
            </a:r>
            <a:r>
              <a:rPr sz="1200" b="1" spc="-5" dirty="0">
                <a:solidFill>
                  <a:srgbClr val="FFFFFF"/>
                </a:solidFill>
                <a:latin typeface="Arial"/>
                <a:cs typeface="Arial"/>
              </a:rPr>
              <a:t>e-signature  does not work,  then choose</a:t>
            </a:r>
            <a:r>
              <a:rPr sz="1200" b="1" spc="-65" dirty="0">
                <a:solidFill>
                  <a:srgbClr val="FFFFFF"/>
                </a:solidFill>
                <a:latin typeface="Arial"/>
                <a:cs typeface="Arial"/>
              </a:rPr>
              <a:t> </a:t>
            </a:r>
            <a:r>
              <a:rPr sz="1200" b="1" spc="-5" dirty="0">
                <a:solidFill>
                  <a:srgbClr val="FFFFFF"/>
                </a:solidFill>
                <a:latin typeface="Arial"/>
                <a:cs typeface="Arial"/>
              </a:rPr>
              <a:t>the  paper signature  option</a:t>
            </a:r>
            <a:endParaRPr sz="1200">
              <a:latin typeface="Arial"/>
              <a:cs typeface="Arial"/>
            </a:endParaRPr>
          </a:p>
        </p:txBody>
      </p:sp>
    </p:spTree>
    <p:extLst>
      <p:ext uri="{BB962C8B-B14F-4D97-AF65-F5344CB8AC3E}">
        <p14:creationId xmlns:p14="http://schemas.microsoft.com/office/powerpoint/2010/main" val="256145815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3CFC-CC0F-48A4-A8C6-2B14ED958F2B}"/>
              </a:ext>
            </a:extLst>
          </p:cNvPr>
          <p:cNvSpPr>
            <a:spLocks noGrp="1"/>
          </p:cNvSpPr>
          <p:nvPr>
            <p:ph type="title"/>
          </p:nvPr>
        </p:nvSpPr>
        <p:spPr/>
        <p:txBody>
          <a:bodyPr/>
          <a:lstStyle/>
          <a:p>
            <a:r>
              <a:rPr lang="en-US" dirty="0"/>
              <a:t>Sources of Financial Assistance</a:t>
            </a:r>
          </a:p>
        </p:txBody>
      </p:sp>
      <p:pic>
        <p:nvPicPr>
          <p:cNvPr id="4" name="Picture 2">
            <a:extLst>
              <a:ext uri="{FF2B5EF4-FFF2-40B4-BE49-F238E27FC236}">
                <a16:creationId xmlns:a16="http://schemas.microsoft.com/office/drawing/2014/main" id="{5D820B55-D939-449D-A874-80D04D841EB7}"/>
              </a:ext>
            </a:extLst>
          </p:cNvPr>
          <p:cNvPicPr>
            <a:picLocks noChangeAspect="1" noChangeArrowheads="1"/>
          </p:cNvPicPr>
          <p:nvPr/>
        </p:nvPicPr>
        <p:blipFill>
          <a:blip r:embed="rId2" cstate="print"/>
          <a:srcRect/>
          <a:stretch>
            <a:fillRect/>
          </a:stretch>
        </p:blipFill>
        <p:spPr>
          <a:xfrm>
            <a:off x="1295400" y="1485900"/>
            <a:ext cx="6456106" cy="3886200"/>
          </a:xfrm>
          <a:prstGeom prst="rect">
            <a:avLst/>
          </a:prstGeom>
          <a:noFill/>
        </p:spPr>
      </p:pic>
    </p:spTree>
    <p:extLst>
      <p:ext uri="{BB962C8B-B14F-4D97-AF65-F5344CB8AC3E}">
        <p14:creationId xmlns:p14="http://schemas.microsoft.com/office/powerpoint/2010/main" val="265746004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D63D06-756D-45C5-AA8A-040DC39A09EC}"/>
              </a:ext>
            </a:extLst>
          </p:cNvPr>
          <p:cNvSpPr txBox="1"/>
          <p:nvPr/>
        </p:nvSpPr>
        <p:spPr>
          <a:xfrm>
            <a:off x="457200" y="457200"/>
            <a:ext cx="7928361" cy="467050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200" b="1" dirty="0"/>
              <a:t>Grants</a:t>
            </a:r>
          </a:p>
          <a:p>
            <a:endParaRPr lang="en-US" sz="2100" b="1" dirty="0"/>
          </a:p>
          <a:p>
            <a:r>
              <a:rPr lang="en-US" sz="2100" b="1" dirty="0"/>
              <a:t>Federal Pell Grant (Federal)</a:t>
            </a:r>
          </a:p>
          <a:p>
            <a:pPr marL="800100" lvl="1" indent="-342900">
              <a:buFont typeface="Arial" panose="020B0604020202020204" pitchFamily="34" charset="0"/>
              <a:buChar char="•"/>
            </a:pPr>
            <a:r>
              <a:rPr lang="en-US" sz="2100" dirty="0"/>
              <a:t>Pell eligibility is based on the student aid index (SAI) determined by FAFSA</a:t>
            </a:r>
          </a:p>
          <a:p>
            <a:pPr marL="800100" lvl="1" indent="-342900">
              <a:buFont typeface="Arial" panose="020B0604020202020204" pitchFamily="34" charset="0"/>
              <a:buChar char="•"/>
            </a:pPr>
            <a:r>
              <a:rPr lang="en-US" sz="2100" dirty="0"/>
              <a:t>Current annual maximum grant is $7,395 in 2024-2025</a:t>
            </a:r>
          </a:p>
          <a:p>
            <a:pPr lvl="1"/>
            <a:endParaRPr lang="en-US" sz="2100" dirty="0"/>
          </a:p>
          <a:p>
            <a:r>
              <a:rPr lang="en-US" sz="2100" b="1" dirty="0"/>
              <a:t>Tuition Assistance Program (TAP) (State)</a:t>
            </a:r>
          </a:p>
          <a:p>
            <a:pPr marL="800100" lvl="1" indent="-342900">
              <a:buFont typeface="Arial" panose="020B0604020202020204" pitchFamily="34" charset="0"/>
              <a:buChar char="•"/>
            </a:pPr>
            <a:r>
              <a:rPr lang="en-US" sz="2100" dirty="0"/>
              <a:t>Funding levels are determined each year by the NYS budget process</a:t>
            </a:r>
          </a:p>
          <a:p>
            <a:pPr marL="800100" lvl="1" indent="-342900">
              <a:buFont typeface="Arial" panose="020B0604020202020204" pitchFamily="34" charset="0"/>
              <a:buChar char="•"/>
            </a:pPr>
            <a:r>
              <a:rPr lang="en-US" sz="2100" dirty="0"/>
              <a:t>Annual maximum is $5,665</a:t>
            </a:r>
          </a:p>
          <a:p>
            <a:pPr marL="800100" lvl="1" indent="-342900">
              <a:buFont typeface="Arial" panose="020B0604020202020204" pitchFamily="34" charset="0"/>
              <a:buChar char="•"/>
            </a:pPr>
            <a:r>
              <a:rPr lang="en-US" sz="2100" dirty="0"/>
              <a:t>SUNY Tuition Credit for those who receive a TAP grant and are attending SUNY/CUNY</a:t>
            </a:r>
          </a:p>
          <a:p>
            <a:endParaRPr lang="en-US" sz="1350" dirty="0"/>
          </a:p>
        </p:txBody>
      </p:sp>
    </p:spTree>
    <p:extLst>
      <p:ext uri="{BB962C8B-B14F-4D97-AF65-F5344CB8AC3E}">
        <p14:creationId xmlns:p14="http://schemas.microsoft.com/office/powerpoint/2010/main" val="121409036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D63D06-756D-45C5-AA8A-040DC39A09EC}"/>
              </a:ext>
            </a:extLst>
          </p:cNvPr>
          <p:cNvSpPr txBox="1"/>
          <p:nvPr/>
        </p:nvSpPr>
        <p:spPr>
          <a:xfrm>
            <a:off x="533400" y="381000"/>
            <a:ext cx="7928361" cy="3254737"/>
          </a:xfrm>
          <a:prstGeom prst="rect">
            <a:avLst/>
          </a:prstGeom>
          <a:noFill/>
        </p:spPr>
        <p:txBody>
          <a:bodyPr wrap="square" rtlCol="0">
            <a:spAutoFit/>
          </a:bodyPr>
          <a:lstStyle/>
          <a:p>
            <a:r>
              <a:rPr lang="en-US" sz="3600" dirty="0">
                <a:solidFill>
                  <a:srgbClr val="005B99"/>
                </a:solidFill>
                <a:latin typeface="Verdana" panose="020B0604030504040204" pitchFamily="34" charset="0"/>
                <a:ea typeface="Verdana" panose="020B0604030504040204" pitchFamily="34" charset="0"/>
              </a:rPr>
              <a:t>Federal Work Study Program</a:t>
            </a:r>
          </a:p>
          <a:p>
            <a:endParaRPr lang="en-US" sz="2700" b="1" dirty="0"/>
          </a:p>
          <a:p>
            <a:endParaRPr lang="en-US" sz="2700" b="1" dirty="0"/>
          </a:p>
          <a:p>
            <a:r>
              <a:rPr lang="en-US" sz="2700" dirty="0"/>
              <a:t>Need based work program</a:t>
            </a:r>
          </a:p>
          <a:p>
            <a:pPr marL="771525" lvl="1" indent="-428625">
              <a:buFont typeface="Arial" panose="020B0604020202020204" pitchFamily="34" charset="0"/>
              <a:buChar char="•"/>
            </a:pPr>
            <a:r>
              <a:rPr lang="en-US" sz="2700" dirty="0"/>
              <a:t>Limited funds (typically first come first serve)</a:t>
            </a:r>
          </a:p>
          <a:p>
            <a:pPr marL="771525" lvl="1" indent="-428625">
              <a:buFont typeface="Arial" panose="020B0604020202020204" pitchFamily="34" charset="0"/>
              <a:buChar char="•"/>
            </a:pPr>
            <a:r>
              <a:rPr lang="en-US" sz="2700" dirty="0"/>
              <a:t>Early FAFSA application is critical at most schools</a:t>
            </a:r>
          </a:p>
          <a:p>
            <a:endParaRPr lang="en-US" sz="2100" dirty="0"/>
          </a:p>
          <a:p>
            <a:endParaRPr lang="en-US" sz="1350" dirty="0"/>
          </a:p>
        </p:txBody>
      </p:sp>
    </p:spTree>
    <p:extLst>
      <p:ext uri="{BB962C8B-B14F-4D97-AF65-F5344CB8AC3E}">
        <p14:creationId xmlns:p14="http://schemas.microsoft.com/office/powerpoint/2010/main" val="2813403487"/>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9722-D0CC-4EA9-877D-1220E9940700}"/>
              </a:ext>
            </a:extLst>
          </p:cNvPr>
          <p:cNvSpPr>
            <a:spLocks noGrp="1"/>
          </p:cNvSpPr>
          <p:nvPr>
            <p:ph type="title"/>
          </p:nvPr>
        </p:nvSpPr>
        <p:spPr/>
        <p:txBody>
          <a:bodyPr/>
          <a:lstStyle/>
          <a:p>
            <a:r>
              <a:rPr lang="en-US" dirty="0"/>
              <a:t>The Excelsior Scholarship</a:t>
            </a:r>
          </a:p>
        </p:txBody>
      </p:sp>
      <p:sp>
        <p:nvSpPr>
          <p:cNvPr id="3" name="Content Placeholder 2">
            <a:extLst>
              <a:ext uri="{FF2B5EF4-FFF2-40B4-BE49-F238E27FC236}">
                <a16:creationId xmlns:a16="http://schemas.microsoft.com/office/drawing/2014/main" id="{51B637DA-9EAE-4D13-AAFE-845DA5029E1F}"/>
              </a:ext>
            </a:extLst>
          </p:cNvPr>
          <p:cNvSpPr>
            <a:spLocks noGrp="1"/>
          </p:cNvSpPr>
          <p:nvPr>
            <p:ph idx="1"/>
          </p:nvPr>
        </p:nvSpPr>
        <p:spPr>
          <a:xfrm>
            <a:off x="381000" y="1295400"/>
            <a:ext cx="8229600" cy="4114800"/>
          </a:xfrm>
        </p:spPr>
        <p:txBody>
          <a:bodyPr>
            <a:normAutofit fontScale="25000" lnSpcReduction="20000"/>
          </a:bodyPr>
          <a:lstStyle/>
          <a:p>
            <a:r>
              <a:rPr lang="en-US" sz="9600" dirty="0">
                <a:ea typeface="Tahoma" panose="020B0604030504040204" pitchFamily="34" charset="0"/>
                <a:cs typeface="Tahoma" panose="020B0604030504040204" pitchFamily="34" charset="0"/>
                <a:sym typeface="Calibri"/>
              </a:rPr>
              <a:t>Fall 2025 eligibility based on 2023 Federal AGI being less than $125K. Award is calculated against current tuition rate. For 2024-25 annual SUNY/CUNY tuition rate is $7,070.</a:t>
            </a:r>
          </a:p>
          <a:p>
            <a:r>
              <a:rPr lang="en-US" sz="9600" dirty="0">
                <a:ea typeface="Tahoma" panose="020B0604030504040204" pitchFamily="34" charset="0"/>
                <a:cs typeface="Tahoma" panose="020B0604030504040204" pitchFamily="34" charset="0"/>
                <a:sym typeface="Calibri"/>
              </a:rPr>
              <a:t>How it works:</a:t>
            </a:r>
          </a:p>
          <a:p>
            <a:pPr lvl="1"/>
            <a:r>
              <a:rPr lang="en-US" sz="9600" dirty="0">
                <a:ea typeface="Tahoma" panose="020B0604030504040204" pitchFamily="34" charset="0"/>
                <a:cs typeface="Tahoma" panose="020B0604030504040204" pitchFamily="34" charset="0"/>
                <a:sym typeface="Calibri"/>
              </a:rPr>
              <a:t>Is a “last dollar” scholarship</a:t>
            </a:r>
          </a:p>
          <a:p>
            <a:pPr lvl="1"/>
            <a:r>
              <a:rPr lang="en-US" sz="9600" dirty="0">
                <a:ea typeface="Tahoma" panose="020B0604030504040204" pitchFamily="34" charset="0"/>
                <a:cs typeface="Tahoma" panose="020B0604030504040204" pitchFamily="34" charset="0"/>
                <a:sym typeface="Calibri"/>
              </a:rPr>
              <a:t>Annual award equals school’s tuition cost minus any amounts received for TAP, Pell or other scholarships</a:t>
            </a:r>
          </a:p>
          <a:p>
            <a:pPr lvl="1"/>
            <a:r>
              <a:rPr lang="en-US" sz="9600" dirty="0">
                <a:ea typeface="Tahoma" panose="020B0604030504040204" pitchFamily="34" charset="0"/>
                <a:cs typeface="Tahoma" panose="020B0604030504040204" pitchFamily="34" charset="0"/>
                <a:sym typeface="Calibri"/>
              </a:rPr>
              <a:t>Must file FAFSA, NYS Payment Application and then Excelsior application (One time application).  Must submit FAFSA and TAP application annually.</a:t>
            </a:r>
          </a:p>
          <a:p>
            <a:pPr lvl="1"/>
            <a:r>
              <a:rPr lang="en-US" sz="9600" dirty="0">
                <a:ea typeface="Tahoma" panose="020B0604030504040204" pitchFamily="34" charset="0"/>
                <a:cs typeface="Tahoma" panose="020B0604030504040204" pitchFamily="34" charset="0"/>
                <a:sym typeface="Calibri"/>
              </a:rPr>
              <a:t>If HESC finds that student is eligible for Excelsior then student must sign Excelsior contract.</a:t>
            </a:r>
          </a:p>
          <a:p>
            <a:pPr marL="0" indent="0">
              <a:buNone/>
            </a:pPr>
            <a:r>
              <a:rPr lang="en-US" sz="9600" i="1" dirty="0">
                <a:latin typeface="Tahoma" panose="020B0604030504040204" pitchFamily="34" charset="0"/>
                <a:ea typeface="Tahoma" panose="020B0604030504040204" pitchFamily="34" charset="0"/>
                <a:cs typeface="Tahoma" panose="020B0604030504040204" pitchFamily="34" charset="0"/>
                <a:sym typeface="Calibri"/>
              </a:rPr>
              <a:t>More information: hesc.ny.gov</a:t>
            </a:r>
          </a:p>
          <a:p>
            <a:pPr lvl="1"/>
            <a:endParaRPr lang="en-US" dirty="0"/>
          </a:p>
        </p:txBody>
      </p:sp>
    </p:spTree>
    <p:extLst>
      <p:ext uri="{BB962C8B-B14F-4D97-AF65-F5344CB8AC3E}">
        <p14:creationId xmlns:p14="http://schemas.microsoft.com/office/powerpoint/2010/main" val="320059185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9722-D0CC-4EA9-877D-1220E9940700}"/>
              </a:ext>
            </a:extLst>
          </p:cNvPr>
          <p:cNvSpPr>
            <a:spLocks noGrp="1"/>
          </p:cNvSpPr>
          <p:nvPr>
            <p:ph type="title"/>
          </p:nvPr>
        </p:nvSpPr>
        <p:spPr/>
        <p:txBody>
          <a:bodyPr>
            <a:normAutofit/>
          </a:bodyPr>
          <a:lstStyle/>
          <a:p>
            <a:r>
              <a:rPr lang="en-US" dirty="0"/>
              <a:t>The Excelsior Scholarship: Eligibility          Requirements</a:t>
            </a:r>
          </a:p>
        </p:txBody>
      </p:sp>
      <p:sp>
        <p:nvSpPr>
          <p:cNvPr id="3" name="Content Placeholder 2">
            <a:extLst>
              <a:ext uri="{FF2B5EF4-FFF2-40B4-BE49-F238E27FC236}">
                <a16:creationId xmlns:a16="http://schemas.microsoft.com/office/drawing/2014/main" id="{51B637DA-9EAE-4D13-AAFE-845DA5029E1F}"/>
              </a:ext>
            </a:extLst>
          </p:cNvPr>
          <p:cNvSpPr>
            <a:spLocks noGrp="1"/>
          </p:cNvSpPr>
          <p:nvPr>
            <p:ph idx="1"/>
          </p:nvPr>
        </p:nvSpPr>
        <p:spPr/>
        <p:txBody>
          <a:bodyPr>
            <a:normAutofit fontScale="92500" lnSpcReduction="10000"/>
          </a:bodyPr>
          <a:lstStyle/>
          <a:p>
            <a:r>
              <a:rPr lang="en-US" dirty="0"/>
              <a:t>Be a resident of New York State</a:t>
            </a:r>
          </a:p>
          <a:p>
            <a:r>
              <a:rPr lang="en-US" dirty="0"/>
              <a:t>Household federal adjusted gross income for 2023 cannot exceed $125,000.</a:t>
            </a:r>
          </a:p>
          <a:p>
            <a:r>
              <a:rPr lang="en-US" dirty="0"/>
              <a:t>Enroll in a SUNY or CUNY two or four year degree program</a:t>
            </a:r>
          </a:p>
          <a:p>
            <a:r>
              <a:rPr lang="en-US" dirty="0"/>
              <a:t>Earn 30 credits per calendar year (including winter and summer terms)</a:t>
            </a:r>
          </a:p>
          <a:p>
            <a:r>
              <a:rPr lang="en-US" dirty="0"/>
              <a:t>Live and work in New York following graduation for the length of time you participate in the scholarship program</a:t>
            </a:r>
          </a:p>
        </p:txBody>
      </p:sp>
    </p:spTree>
    <p:extLst>
      <p:ext uri="{BB962C8B-B14F-4D97-AF65-F5344CB8AC3E}">
        <p14:creationId xmlns:p14="http://schemas.microsoft.com/office/powerpoint/2010/main" val="1660069489"/>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9722-D0CC-4EA9-877D-1220E9940700}"/>
              </a:ext>
            </a:extLst>
          </p:cNvPr>
          <p:cNvSpPr>
            <a:spLocks noGrp="1"/>
          </p:cNvSpPr>
          <p:nvPr>
            <p:ph type="title"/>
          </p:nvPr>
        </p:nvSpPr>
        <p:spPr>
          <a:xfrm>
            <a:off x="152400" y="-76200"/>
            <a:ext cx="8839200" cy="1143000"/>
          </a:xfrm>
        </p:spPr>
        <p:txBody>
          <a:bodyPr/>
          <a:lstStyle/>
          <a:p>
            <a:r>
              <a:rPr lang="en-US" dirty="0"/>
              <a:t>Federal Direct Loans</a:t>
            </a:r>
          </a:p>
        </p:txBody>
      </p:sp>
      <p:sp>
        <p:nvSpPr>
          <p:cNvPr id="3" name="Content Placeholder 2">
            <a:extLst>
              <a:ext uri="{FF2B5EF4-FFF2-40B4-BE49-F238E27FC236}">
                <a16:creationId xmlns:a16="http://schemas.microsoft.com/office/drawing/2014/main" id="{51B637DA-9EAE-4D13-AAFE-845DA5029E1F}"/>
              </a:ext>
            </a:extLst>
          </p:cNvPr>
          <p:cNvSpPr>
            <a:spLocks noGrp="1"/>
          </p:cNvSpPr>
          <p:nvPr>
            <p:ph idx="1"/>
          </p:nvPr>
        </p:nvSpPr>
        <p:spPr>
          <a:xfrm>
            <a:off x="419100" y="914400"/>
            <a:ext cx="8305800" cy="3810000"/>
          </a:xfrm>
        </p:spPr>
        <p:txBody>
          <a:bodyPr>
            <a:normAutofit fontScale="25000" lnSpcReduction="20000"/>
          </a:bodyPr>
          <a:lstStyle/>
          <a:p>
            <a:r>
              <a:rPr lang="en-US" sz="8800" dirty="0"/>
              <a:t>Maximum loan amount between the two types for first-year is $5,500</a:t>
            </a:r>
          </a:p>
          <a:p>
            <a:r>
              <a:rPr lang="en-US" sz="8800" dirty="0"/>
              <a:t>2 Types</a:t>
            </a:r>
          </a:p>
          <a:p>
            <a:pPr lvl="1"/>
            <a:r>
              <a:rPr lang="en-US" sz="8800" b="1" dirty="0"/>
              <a:t>Subsidized loan</a:t>
            </a:r>
          </a:p>
          <a:p>
            <a:pPr lvl="2"/>
            <a:r>
              <a:rPr lang="en-US" sz="8800" dirty="0"/>
              <a:t>6.533% with an origination fee of 1.057% (2024-2025 rates)</a:t>
            </a:r>
          </a:p>
          <a:p>
            <a:pPr lvl="2"/>
            <a:r>
              <a:rPr lang="en-US" sz="8800" dirty="0"/>
              <a:t>Need based loan</a:t>
            </a:r>
          </a:p>
          <a:p>
            <a:pPr lvl="2"/>
            <a:r>
              <a:rPr lang="en-US" sz="8800" dirty="0"/>
              <a:t>Federal government pays interest while student is in school</a:t>
            </a:r>
          </a:p>
          <a:p>
            <a:pPr lvl="2"/>
            <a:r>
              <a:rPr lang="en-US" sz="8800" dirty="0"/>
              <a:t>Can get up to $3,500 out of the $5,500 max in this type</a:t>
            </a:r>
          </a:p>
          <a:p>
            <a:pPr lvl="1"/>
            <a:r>
              <a:rPr lang="en-US" sz="8800" b="1" dirty="0"/>
              <a:t>Unsubsidized loan</a:t>
            </a:r>
          </a:p>
          <a:p>
            <a:pPr lvl="2"/>
            <a:r>
              <a:rPr lang="en-US" sz="8800" dirty="0"/>
              <a:t>6.533% with an origination fee of 1.057% (2024-2025 rates)</a:t>
            </a:r>
          </a:p>
          <a:p>
            <a:pPr lvl="2"/>
            <a:r>
              <a:rPr lang="en-US" sz="8800" dirty="0"/>
              <a:t>Not based on financial need</a:t>
            </a:r>
          </a:p>
          <a:p>
            <a:pPr lvl="2"/>
            <a:r>
              <a:rPr lang="en-US" sz="8800" dirty="0"/>
              <a:t>Student is responsible for interest while in school</a:t>
            </a:r>
          </a:p>
          <a:p>
            <a:pPr lvl="2"/>
            <a:r>
              <a:rPr lang="en-US" sz="8800" dirty="0"/>
              <a:t>Loan cannot exceed cost of education minus financial need</a:t>
            </a:r>
          </a:p>
          <a:p>
            <a:pPr marL="914378" lvl="2" indent="0">
              <a:buNone/>
            </a:pPr>
            <a:endParaRPr lang="en-US" dirty="0"/>
          </a:p>
          <a:p>
            <a:pPr marL="0" indent="-57140">
              <a:buNone/>
            </a:pPr>
            <a:r>
              <a:rPr lang="en-US" sz="6400" dirty="0"/>
              <a:t>**</a:t>
            </a:r>
            <a:r>
              <a:rPr lang="en-US" sz="6400" i="1" dirty="0"/>
              <a:t>Loan rates are subject to change</a:t>
            </a:r>
          </a:p>
          <a:p>
            <a:pPr lvl="2"/>
            <a:endParaRPr lang="en-US" dirty="0"/>
          </a:p>
        </p:txBody>
      </p:sp>
    </p:spTree>
    <p:extLst>
      <p:ext uri="{BB962C8B-B14F-4D97-AF65-F5344CB8AC3E}">
        <p14:creationId xmlns:p14="http://schemas.microsoft.com/office/powerpoint/2010/main" val="143749007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9722-D0CC-4EA9-877D-1220E9940700}"/>
              </a:ext>
            </a:extLst>
          </p:cNvPr>
          <p:cNvSpPr>
            <a:spLocks noGrp="1"/>
          </p:cNvSpPr>
          <p:nvPr>
            <p:ph type="title"/>
          </p:nvPr>
        </p:nvSpPr>
        <p:spPr>
          <a:xfrm>
            <a:off x="152400" y="0"/>
            <a:ext cx="8839200" cy="914400"/>
          </a:xfrm>
        </p:spPr>
        <p:txBody>
          <a:bodyPr/>
          <a:lstStyle/>
          <a:p>
            <a:r>
              <a:rPr lang="en-US" dirty="0"/>
              <a:t>Alternative Financing Options</a:t>
            </a:r>
          </a:p>
        </p:txBody>
      </p:sp>
      <p:sp>
        <p:nvSpPr>
          <p:cNvPr id="3" name="Content Placeholder 2">
            <a:extLst>
              <a:ext uri="{FF2B5EF4-FFF2-40B4-BE49-F238E27FC236}">
                <a16:creationId xmlns:a16="http://schemas.microsoft.com/office/drawing/2014/main" id="{51B637DA-9EAE-4D13-AAFE-845DA5029E1F}"/>
              </a:ext>
            </a:extLst>
          </p:cNvPr>
          <p:cNvSpPr>
            <a:spLocks noGrp="1"/>
          </p:cNvSpPr>
          <p:nvPr>
            <p:ph idx="1"/>
          </p:nvPr>
        </p:nvSpPr>
        <p:spPr>
          <a:xfrm>
            <a:off x="457200" y="1066800"/>
            <a:ext cx="7886700" cy="4724400"/>
          </a:xfrm>
        </p:spPr>
        <p:txBody>
          <a:bodyPr>
            <a:noAutofit/>
          </a:bodyPr>
          <a:lstStyle/>
          <a:p>
            <a:pPr lvl="1"/>
            <a:r>
              <a:rPr lang="en-US" sz="2000" b="1" dirty="0"/>
              <a:t>Parent Loans for Undergraduate Students (PLUS)</a:t>
            </a:r>
          </a:p>
          <a:p>
            <a:pPr lvl="2"/>
            <a:r>
              <a:rPr lang="en-US" sz="2000" dirty="0"/>
              <a:t>For parent(s) of dependent students</a:t>
            </a:r>
          </a:p>
          <a:p>
            <a:pPr lvl="2"/>
            <a:r>
              <a:rPr lang="en-US" sz="2000" dirty="0"/>
              <a:t>Borrow up to entire cost of college less financial aid</a:t>
            </a:r>
          </a:p>
          <a:p>
            <a:pPr lvl="2"/>
            <a:r>
              <a:rPr lang="en-US" sz="2000" dirty="0"/>
              <a:t>Parent must pass credit check</a:t>
            </a:r>
          </a:p>
          <a:p>
            <a:pPr lvl="2"/>
            <a:r>
              <a:rPr lang="en-US" sz="2000" dirty="0"/>
              <a:t>Fixed interest rate of 9.083% / Origination fee of 4.228% (2024-2025 rates)</a:t>
            </a:r>
          </a:p>
          <a:p>
            <a:pPr lvl="1"/>
            <a:r>
              <a:rPr lang="en-US" sz="2000" b="1" dirty="0"/>
              <a:t>Payment Plans</a:t>
            </a:r>
          </a:p>
          <a:p>
            <a:pPr lvl="2"/>
            <a:r>
              <a:rPr lang="en-US" sz="2000" dirty="0"/>
              <a:t>Varies across institutions. Families spread the direct costs over the semester or year.</a:t>
            </a:r>
          </a:p>
          <a:p>
            <a:pPr lvl="1"/>
            <a:r>
              <a:rPr lang="en-US" sz="2000" b="1" dirty="0"/>
              <a:t>Private Loans</a:t>
            </a:r>
          </a:p>
          <a:p>
            <a:pPr lvl="2"/>
            <a:r>
              <a:rPr lang="en-US" sz="2000" dirty="0"/>
              <a:t>Student loan with a co-signer</a:t>
            </a:r>
          </a:p>
          <a:p>
            <a:pPr lvl="2"/>
            <a:r>
              <a:rPr lang="en-US" sz="2000" dirty="0"/>
              <a:t>Interest rate based on credit score and bank rate (Most lenders now offer both a fixed and a variable rate product)</a:t>
            </a:r>
          </a:p>
        </p:txBody>
      </p:sp>
    </p:spTree>
    <p:extLst>
      <p:ext uri="{BB962C8B-B14F-4D97-AF65-F5344CB8AC3E}">
        <p14:creationId xmlns:p14="http://schemas.microsoft.com/office/powerpoint/2010/main" val="76444742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9722-D0CC-4EA9-877D-1220E9940700}"/>
              </a:ext>
            </a:extLst>
          </p:cNvPr>
          <p:cNvSpPr>
            <a:spLocks noGrp="1"/>
          </p:cNvSpPr>
          <p:nvPr>
            <p:ph type="title"/>
          </p:nvPr>
        </p:nvSpPr>
        <p:spPr>
          <a:xfrm>
            <a:off x="0" y="152400"/>
            <a:ext cx="9144000" cy="838200"/>
          </a:xfrm>
        </p:spPr>
        <p:txBody>
          <a:bodyPr>
            <a:normAutofit fontScale="90000"/>
          </a:bodyPr>
          <a:lstStyle/>
          <a:p>
            <a:r>
              <a:rPr lang="en-US" dirty="0"/>
              <a:t>Apply for outside scholarships at fastweb.com</a:t>
            </a:r>
          </a:p>
        </p:txBody>
      </p:sp>
      <p:pic>
        <p:nvPicPr>
          <p:cNvPr id="4" name="Content Placeholder 3">
            <a:extLst>
              <a:ext uri="{FF2B5EF4-FFF2-40B4-BE49-F238E27FC236}">
                <a16:creationId xmlns:a16="http://schemas.microsoft.com/office/drawing/2014/main" id="{2FEBD179-4BED-4691-8E37-ABB0C65FEE4D}"/>
              </a:ext>
            </a:extLst>
          </p:cNvPr>
          <p:cNvPicPr>
            <a:picLocks noGrp="1" noChangeAspect="1"/>
          </p:cNvPicPr>
          <p:nvPr>
            <p:ph idx="1"/>
          </p:nvPr>
        </p:nvPicPr>
        <p:blipFill>
          <a:blip r:embed="rId2"/>
          <a:stretch>
            <a:fillRect/>
          </a:stretch>
        </p:blipFill>
        <p:spPr>
          <a:xfrm>
            <a:off x="1292772" y="1447800"/>
            <a:ext cx="6558456" cy="3962400"/>
          </a:xfrm>
          <a:prstGeom prst="rect">
            <a:avLst/>
          </a:prstGeom>
        </p:spPr>
      </p:pic>
    </p:spTree>
    <p:extLst>
      <p:ext uri="{BB962C8B-B14F-4D97-AF65-F5344CB8AC3E}">
        <p14:creationId xmlns:p14="http://schemas.microsoft.com/office/powerpoint/2010/main" val="101892756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157245"/>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329356" y="1094867"/>
            <a:ext cx="8342617" cy="4808895"/>
            <a:chOff x="381000" y="-12941"/>
            <a:chExt cx="8537769" cy="5690523"/>
          </a:xfrm>
        </p:grpSpPr>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5034819" y="-12941"/>
              <a:ext cx="3883950" cy="1979394"/>
            </a:xfrm>
            <a:prstGeom prst="cloudCallout">
              <a:avLst>
                <a:gd name="adj1" fmla="val -9159"/>
                <a:gd name="adj2" fmla="val 19832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2" name="Cloud Callout 1"/>
            <p:cNvSpPr/>
            <p:nvPr/>
          </p:nvSpPr>
          <p:spPr>
            <a:xfrm>
              <a:off x="2278353" y="198699"/>
              <a:ext cx="2570647" cy="1748293"/>
            </a:xfrm>
            <a:prstGeom prst="cloudCallout">
              <a:avLst>
                <a:gd name="adj1" fmla="val 32186"/>
                <a:gd name="adj2" fmla="val 133350"/>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 or income</a:t>
              </a:r>
            </a:p>
          </p:txBody>
        </p:sp>
        <p:sp>
          <p:nvSpPr>
            <p:cNvPr id="4" name="Cloud Callout 3"/>
            <p:cNvSpPr/>
            <p:nvPr/>
          </p:nvSpPr>
          <p:spPr>
            <a:xfrm>
              <a:off x="4470489" y="1966453"/>
              <a:ext cx="2638316" cy="955411"/>
            </a:xfrm>
            <a:prstGeom prst="cloudCallout">
              <a:avLst>
                <a:gd name="adj1" fmla="val -3156"/>
                <a:gd name="adj2" fmla="val 20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sp>
          <p:nvSpPr>
            <p:cNvPr id="6" name="Cloud Callout 5"/>
            <p:cNvSpPr/>
            <p:nvPr/>
          </p:nvSpPr>
          <p:spPr>
            <a:xfrm>
              <a:off x="698948" y="1660249"/>
              <a:ext cx="1883965" cy="2081276"/>
            </a:xfrm>
            <a:prstGeom prst="cloudCallout">
              <a:avLst>
                <a:gd name="adj1" fmla="val -25059"/>
                <a:gd name="adj2" fmla="val 130451"/>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grpSp>
    </p:spTree>
    <p:extLst>
      <p:ext uri="{BB962C8B-B14F-4D97-AF65-F5344CB8AC3E}">
        <p14:creationId xmlns:p14="http://schemas.microsoft.com/office/powerpoint/2010/main" val="247824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0"/>
            <a:ext cx="8839200" cy="1219200"/>
          </a:xfrm>
        </p:spPr>
        <p:txBody>
          <a:bodyPr/>
          <a:lstStyle/>
          <a:p>
            <a:pPr eaLnBrk="1" hangingPunct="1"/>
            <a:r>
              <a:rPr lang="en-US" dirty="0"/>
              <a:t>Filing for Financial Aid!</a:t>
            </a:r>
          </a:p>
        </p:txBody>
      </p:sp>
      <p:sp>
        <p:nvSpPr>
          <p:cNvPr id="21506" name="Rectangle 3"/>
          <p:cNvSpPr>
            <a:spLocks noGrp="1" noChangeArrowheads="1"/>
          </p:cNvSpPr>
          <p:nvPr>
            <p:ph type="body" idx="1"/>
          </p:nvPr>
        </p:nvSpPr>
        <p:spPr>
          <a:xfrm>
            <a:off x="76202" y="1447800"/>
            <a:ext cx="8839200" cy="4038600"/>
          </a:xfrm>
        </p:spPr>
        <p:txBody>
          <a:bodyPr>
            <a:normAutofit fontScale="92500" lnSpcReduction="10000"/>
          </a:bodyPr>
          <a:lstStyle/>
          <a:p>
            <a:r>
              <a:rPr lang="en-US" sz="2500" dirty="0">
                <a:latin typeface="Arial" panose="020B0604020202020204" pitchFamily="34" charset="0"/>
                <a:cs typeface="Arial" panose="020B0604020202020204" pitchFamily="34" charset="0"/>
              </a:rPr>
              <a:t>Fall 2025 students file your 2025-26 FAFSA available </a:t>
            </a:r>
            <a:r>
              <a:rPr lang="en-US" sz="2500" b="1" dirty="0">
                <a:latin typeface="Arial" panose="020B0604020202020204" pitchFamily="34" charset="0"/>
                <a:cs typeface="Arial" panose="020B0604020202020204" pitchFamily="34" charset="0"/>
              </a:rPr>
              <a:t>December 1,2024</a:t>
            </a:r>
          </a:p>
          <a:p>
            <a:pPr lvl="1"/>
            <a:r>
              <a:rPr lang="en-US" sz="2500" dirty="0">
                <a:latin typeface="Arial" panose="020B0604020202020204" pitchFamily="34" charset="0"/>
                <a:cs typeface="Arial" panose="020B0604020202020204" pitchFamily="34" charset="0"/>
              </a:rPr>
              <a:t>  Using 2023 Federal Tax information</a:t>
            </a:r>
          </a:p>
          <a:p>
            <a:pPr lvl="1"/>
            <a:r>
              <a:rPr lang="en-US" sz="2500" dirty="0">
                <a:latin typeface="Arial" panose="020B0604020202020204" pitchFamily="34" charset="0"/>
                <a:cs typeface="Arial" panose="020B0604020202020204" pitchFamily="34" charset="0"/>
              </a:rPr>
              <a:t>  You can list up to 20 schools on the FAFSA</a:t>
            </a:r>
          </a:p>
          <a:p>
            <a:r>
              <a:rPr lang="en-US" sz="2500" dirty="0">
                <a:latin typeface="Arial" panose="020B0604020202020204" pitchFamily="34" charset="0"/>
                <a:cs typeface="Arial" panose="020B0604020202020204" pitchFamily="34" charset="0"/>
              </a:rPr>
              <a:t>File your 2025-26 NYS Student Aid Payment Application for TAP grant</a:t>
            </a:r>
          </a:p>
          <a:p>
            <a:pPr marL="876287" lvl="1" indent="-342900"/>
            <a:r>
              <a:rPr lang="en-US" sz="2500" dirty="0">
                <a:latin typeface="Arial" panose="020B0604020202020204" pitchFamily="34" charset="0"/>
                <a:cs typeface="Arial" panose="020B0604020202020204" pitchFamily="34" charset="0"/>
              </a:rPr>
              <a:t>Available at hesc.ny.gov</a:t>
            </a:r>
          </a:p>
          <a:p>
            <a:r>
              <a:rPr lang="en-US" sz="2500" dirty="0">
                <a:latin typeface="Arial" panose="020B0604020202020204" pitchFamily="34" charset="0"/>
                <a:cs typeface="Arial" panose="020B0604020202020204" pitchFamily="34" charset="0"/>
              </a:rPr>
              <a:t>File your 2025-26 Excelsior Scholarship Application</a:t>
            </a:r>
          </a:p>
          <a:p>
            <a:pPr marL="876287" lvl="1" indent="-342900"/>
            <a:r>
              <a:rPr lang="en-US" sz="2500" dirty="0">
                <a:latin typeface="Arial" panose="020B0604020202020204" pitchFamily="34" charset="0"/>
                <a:cs typeface="Arial" panose="020B0604020202020204" pitchFamily="34" charset="0"/>
              </a:rPr>
              <a:t>Application Date TBD (usually releases in spring)</a:t>
            </a:r>
          </a:p>
          <a:p>
            <a:pPr marL="876287" lvl="1" indent="-342900"/>
            <a:r>
              <a:rPr lang="en-US" sz="2500" dirty="0">
                <a:latin typeface="Arial" panose="020B0604020202020204" pitchFamily="34" charset="0"/>
                <a:cs typeface="Arial" panose="020B0604020202020204" pitchFamily="34" charset="0"/>
              </a:rPr>
              <a:t>Sign up for email alerts at hesc.ny.gov</a:t>
            </a:r>
          </a:p>
          <a:p>
            <a:pPr marL="0" indent="0" eaLnBrk="1" hangingPunct="1">
              <a:buFontTx/>
              <a:buNone/>
            </a:pPr>
            <a:endParaRPr lang="en-US" dirty="0"/>
          </a:p>
        </p:txBody>
      </p:sp>
    </p:spTree>
    <p:extLst>
      <p:ext uri="{BB962C8B-B14F-4D97-AF65-F5344CB8AC3E}">
        <p14:creationId xmlns:p14="http://schemas.microsoft.com/office/powerpoint/2010/main" val="2609983415"/>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005B99"/>
          </a:solidFill>
          <a:ln w="9525">
            <a:solidFill>
              <a:schemeClr val="tx1"/>
            </a:solidFill>
            <a:miter lim="800000"/>
            <a:headEnd/>
            <a:tailEnd/>
          </a:ln>
        </p:spPr>
        <p:txBody>
          <a:bodyPr wrap="none" anchor="ctr"/>
          <a:lstStyle/>
          <a:p>
            <a:endParaRPr lang="en-US" dirty="0">
              <a:solidFill>
                <a:srgbClr val="005B99"/>
              </a:solidFill>
            </a:endParaRPr>
          </a:p>
        </p:txBody>
      </p:sp>
      <p:sp>
        <p:nvSpPr>
          <p:cNvPr id="2" name="TextBox 1">
            <a:extLst>
              <a:ext uri="{FF2B5EF4-FFF2-40B4-BE49-F238E27FC236}">
                <a16:creationId xmlns:a16="http://schemas.microsoft.com/office/drawing/2014/main" id="{1523C25E-0111-4F00-BCD5-A604B77EBF44}"/>
              </a:ext>
            </a:extLst>
          </p:cNvPr>
          <p:cNvSpPr txBox="1"/>
          <p:nvPr/>
        </p:nvSpPr>
        <p:spPr>
          <a:xfrm>
            <a:off x="1524000" y="2321004"/>
            <a:ext cx="6324600" cy="1107996"/>
          </a:xfrm>
          <a:prstGeom prst="rect">
            <a:avLst/>
          </a:prstGeom>
          <a:noFill/>
        </p:spPr>
        <p:txBody>
          <a:bodyPr wrap="square" rtlCol="0" anchor="ctr">
            <a:spAutoFit/>
          </a:bodyPr>
          <a:lstStyle/>
          <a:p>
            <a:pPr algn="ctr"/>
            <a:r>
              <a:rPr lang="en-US" sz="6600" dirty="0">
                <a:solidFill>
                  <a:schemeClr val="bg1"/>
                </a:solidFill>
                <a:latin typeface="Verdana" panose="020B0604030504040204" pitchFamily="34" charset="0"/>
                <a:ea typeface="Verdana" panose="020B0604030504040204" pitchFamily="34" charset="0"/>
              </a:rPr>
              <a:t>QUESTIONS?</a:t>
            </a:r>
          </a:p>
        </p:txBody>
      </p:sp>
    </p:spTree>
    <p:extLst>
      <p:ext uri="{BB962C8B-B14F-4D97-AF65-F5344CB8AC3E}">
        <p14:creationId xmlns:p14="http://schemas.microsoft.com/office/powerpoint/2010/main" val="363321054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2400" y="0"/>
            <a:ext cx="8610600" cy="1143000"/>
          </a:xfrm>
        </p:spPr>
        <p:txBody>
          <a:bodyPr>
            <a:normAutofit/>
          </a:bodyPr>
          <a:lstStyle/>
          <a:p>
            <a:pPr algn="ctr" eaLnBrk="1" hangingPunct="1"/>
            <a:r>
              <a:rPr lang="en-US" dirty="0"/>
              <a:t>StudentAid.gov Account Username and Password (FSA ID)</a:t>
            </a:r>
          </a:p>
        </p:txBody>
      </p:sp>
      <p:sp>
        <p:nvSpPr>
          <p:cNvPr id="74754" name="Rectangle 4"/>
          <p:cNvSpPr>
            <a:spLocks noGrp="1" noChangeArrowheads="1"/>
          </p:cNvSpPr>
          <p:nvPr>
            <p:ph type="body" sz="half" idx="1"/>
          </p:nvPr>
        </p:nvSpPr>
        <p:spPr>
          <a:xfrm>
            <a:off x="127000" y="1031550"/>
            <a:ext cx="4638648" cy="4876800"/>
          </a:xfrm>
        </p:spPr>
        <p:txBody>
          <a:bodyPr>
            <a:normAutofit/>
          </a:bodyPr>
          <a:lstStyle/>
          <a:p>
            <a:pPr>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Used for FAFSA completion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and access to certain U.S. Department of Education websites</a:t>
            </a:r>
          </a:p>
          <a:p>
            <a:pPr eaLnBrk="1" hangingPunct="1">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Student and parent must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create own FSA ID</a:t>
            </a:r>
          </a:p>
          <a:p>
            <a:pPr eaLnBrk="1" hangingPunct="1">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Save securely for future use</a:t>
            </a:r>
          </a:p>
          <a:p>
            <a:pPr>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Create an Account now at </a:t>
            </a:r>
            <a:r>
              <a:rPr lang="en-US" sz="2500" b="1" i="1" dirty="0">
                <a:latin typeface="Arial" panose="020B0604020202020204" pitchFamily="34" charset="0"/>
                <a:cs typeface="Arial" panose="020B0604020202020204" pitchFamily="34" charset="0"/>
              </a:rPr>
              <a:t>https://studentaid.gov/fsa-id/create-account/launch</a:t>
            </a:r>
          </a:p>
          <a:p>
            <a:pPr eaLnBrk="1" hangingPunct="1">
              <a:lnSpc>
                <a:spcPct val="110000"/>
              </a:lnSpc>
              <a:spcBef>
                <a:spcPts val="900"/>
              </a:spcBef>
              <a:buClr>
                <a:srgbClr val="005B99"/>
              </a:buClr>
              <a:buSzPct val="110000"/>
            </a:pPr>
            <a:endParaRPr lang="en-US" sz="2500" dirty="0">
              <a:latin typeface="Arial" panose="020B0604020202020204" pitchFamily="34" charset="0"/>
              <a:cs typeface="Arial" panose="020B0604020202020204" pitchFamily="34" charset="0"/>
            </a:endParaRPr>
          </a:p>
        </p:txBody>
      </p:sp>
      <p:pic>
        <p:nvPicPr>
          <p:cNvPr id="74755" name="Picture 8"/>
          <p:cNvPicPr>
            <a:picLocks noGrp="1" noChangeAspect="1" noChangeArrowheads="1"/>
          </p:cNvPicPr>
          <p:nvPr>
            <p:ph sz="half" idx="2"/>
          </p:nvPr>
        </p:nvPicPr>
        <p:blipFill>
          <a:blip r:embed="rId3"/>
          <a:srcRect/>
          <a:stretch>
            <a:fillRect/>
          </a:stretch>
        </p:blipFill>
        <p:spPr>
          <a:xfrm>
            <a:off x="6748463" y="3567113"/>
            <a:ext cx="28575" cy="28575"/>
          </a:xfrm>
        </p:spPr>
      </p:pic>
      <p:pic>
        <p:nvPicPr>
          <p:cNvPr id="74756" name="Picture 9"/>
          <p:cNvPicPr>
            <a:picLocks noChangeAspect="1" noChangeArrowheads="1"/>
          </p:cNvPicPr>
          <p:nvPr/>
        </p:nvPicPr>
        <p:blipFill>
          <a:blip r:embed="rId3"/>
          <a:srcRect/>
          <a:stretch>
            <a:fillRect/>
          </a:stretch>
        </p:blipFill>
        <p:spPr bwMode="auto">
          <a:xfrm>
            <a:off x="4557713" y="3414713"/>
            <a:ext cx="28575" cy="28575"/>
          </a:xfrm>
          <a:prstGeom prst="rect">
            <a:avLst/>
          </a:prstGeom>
          <a:noFill/>
          <a:ln w="9525">
            <a:noFill/>
            <a:miter lim="800000"/>
            <a:headEnd/>
            <a:tailEnd/>
          </a:ln>
        </p:spPr>
      </p:pic>
      <p:pic>
        <p:nvPicPr>
          <p:cNvPr id="7" name="Picture 6">
            <a:extLst>
              <a:ext uri="{FF2B5EF4-FFF2-40B4-BE49-F238E27FC236}">
                <a16:creationId xmlns:a16="http://schemas.microsoft.com/office/drawing/2014/main" id="{7E220AAF-3E33-4999-B725-09F956AF0F90}"/>
              </a:ext>
            </a:extLst>
          </p:cNvPr>
          <p:cNvPicPr>
            <a:picLocks noChangeAspect="1"/>
          </p:cNvPicPr>
          <p:nvPr/>
        </p:nvPicPr>
        <p:blipFill>
          <a:blip r:embed="rId4"/>
          <a:stretch>
            <a:fillRect/>
          </a:stretch>
        </p:blipFill>
        <p:spPr>
          <a:xfrm>
            <a:off x="4822005" y="1143000"/>
            <a:ext cx="3997352" cy="4389120"/>
          </a:xfrm>
          <a:prstGeom prst="rect">
            <a:avLst/>
          </a:prstGeom>
          <a:ln w="28575">
            <a:solidFill>
              <a:schemeClr val="tx2"/>
            </a:solidFill>
          </a:ln>
        </p:spPr>
      </p:pic>
    </p:spTree>
    <p:extLst>
      <p:ext uri="{BB962C8B-B14F-4D97-AF65-F5344CB8AC3E}">
        <p14:creationId xmlns:p14="http://schemas.microsoft.com/office/powerpoint/2010/main" val="348713939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dirty="0"/>
              <a:t>Free Application for Federal Student Aid (FAFSA</a:t>
            </a:r>
            <a:r>
              <a:rPr lang="en-US" baseline="30000" dirty="0"/>
              <a:t>®</a:t>
            </a:r>
            <a:r>
              <a:rPr lang="en-US" dirty="0"/>
              <a:t>)</a:t>
            </a:r>
          </a:p>
        </p:txBody>
      </p:sp>
      <p:sp>
        <p:nvSpPr>
          <p:cNvPr id="58370" name="Rectangle 3"/>
          <p:cNvSpPr>
            <a:spLocks noGrp="1" noChangeArrowheads="1"/>
          </p:cNvSpPr>
          <p:nvPr>
            <p:ph type="body" idx="1"/>
          </p:nvPr>
        </p:nvSpPr>
        <p:spPr>
          <a:xfrm>
            <a:off x="152400" y="990600"/>
            <a:ext cx="3657600" cy="4876800"/>
          </a:xfrm>
        </p:spPr>
        <p:txBody>
          <a:bodyPr>
            <a:normAutofit fontScale="85000" lnSpcReduction="20000"/>
          </a:bodyPr>
          <a:lstStyle/>
          <a:p>
            <a:pPr>
              <a:spcBef>
                <a:spcPts val="2400"/>
              </a:spcBef>
            </a:pPr>
            <a:endParaRPr lang="en-US" sz="2500" dirty="0">
              <a:latin typeface="Arial" panose="020B0604020202020204" pitchFamily="34" charset="0"/>
              <a:cs typeface="Arial" panose="020B0604020202020204" pitchFamily="34" charset="0"/>
            </a:endParaRPr>
          </a:p>
          <a:p>
            <a:pPr eaLnBrk="1" hangingPunct="1">
              <a:spcBef>
                <a:spcPts val="2400"/>
              </a:spcBef>
            </a:pPr>
            <a:r>
              <a:rPr lang="en-US" sz="2700" dirty="0">
                <a:latin typeface="Arial" panose="020B0604020202020204" pitchFamily="34" charset="0"/>
                <a:cs typeface="Arial" panose="020B0604020202020204" pitchFamily="34" charset="0"/>
              </a:rPr>
              <a:t>Collects demographic and financial information from 2 years prior in order to calculate the student aid index (SAI)</a:t>
            </a:r>
          </a:p>
          <a:p>
            <a:pPr eaLnBrk="1" hangingPunct="1">
              <a:spcBef>
                <a:spcPts val="2400"/>
              </a:spcBef>
            </a:pPr>
            <a:r>
              <a:rPr lang="en-US" sz="2700" dirty="0">
                <a:latin typeface="Arial" panose="020B0604020202020204" pitchFamily="34" charset="0"/>
                <a:cs typeface="Arial" panose="020B0604020202020204" pitchFamily="34" charset="0"/>
              </a:rPr>
              <a:t>Colleges use SAI to determine your financial aid</a:t>
            </a:r>
          </a:p>
          <a:p>
            <a:pPr>
              <a:spcBef>
                <a:spcPts val="2400"/>
              </a:spcBef>
            </a:pPr>
            <a:r>
              <a:rPr lang="en-US" sz="2700" dirty="0">
                <a:latin typeface="Arial" panose="020B0604020202020204" pitchFamily="34" charset="0"/>
                <a:cs typeface="Arial" panose="020B0604020202020204" pitchFamily="34" charset="0"/>
              </a:rPr>
              <a:t>The 2026-27 FAFSA can be filed starting October 1</a:t>
            </a:r>
            <a:r>
              <a:rPr lang="en-US" sz="2700" baseline="30000" dirty="0">
                <a:latin typeface="Arial" panose="020B0604020202020204" pitchFamily="34" charset="0"/>
                <a:cs typeface="Arial" panose="020B0604020202020204" pitchFamily="34" charset="0"/>
              </a:rPr>
              <a:t>st</a:t>
            </a:r>
            <a:endParaRPr lang="en-US" sz="2700" dirty="0">
              <a:latin typeface="Arial" panose="020B0604020202020204" pitchFamily="34" charset="0"/>
              <a:cs typeface="Arial" panose="020B0604020202020204" pitchFamily="34" charset="0"/>
            </a:endParaRPr>
          </a:p>
          <a:p>
            <a:pPr eaLnBrk="1" hangingPunct="1">
              <a:spcBef>
                <a:spcPts val="2400"/>
              </a:spcBef>
            </a:pPr>
            <a:endParaRPr lang="en-US" sz="2500" dirty="0">
              <a:latin typeface="Arial" panose="020B0604020202020204" pitchFamily="34" charset="0"/>
              <a:cs typeface="Arial" panose="020B0604020202020204" pitchFamily="34" charset="0"/>
            </a:endParaRPr>
          </a:p>
          <a:p>
            <a:pPr marL="0" indent="0" eaLnBrk="1" hangingPunct="1">
              <a:spcBef>
                <a:spcPts val="2400"/>
              </a:spcBef>
              <a:buNone/>
            </a:pPr>
            <a:endParaRPr lang="en-US" strike="sngStrike" dirty="0">
              <a:highlight>
                <a:srgbClr val="FFFF00"/>
              </a:highlight>
              <a:latin typeface="Arial" panose="020B0604020202020204" pitchFamily="34" charset="0"/>
              <a:cs typeface="Arial" panose="020B0604020202020204" pitchFamily="34" charset="0"/>
            </a:endParaRPr>
          </a:p>
        </p:txBody>
      </p:sp>
      <p:pic>
        <p:nvPicPr>
          <p:cNvPr id="6" name="Picture 5" descr="Screenshot of the FAFSA landing page. Buttons display the option to “Start New Form” or “Edit Existing Forms.”">
            <a:extLst>
              <a:ext uri="{FF2B5EF4-FFF2-40B4-BE49-F238E27FC236}">
                <a16:creationId xmlns:a16="http://schemas.microsoft.com/office/drawing/2014/main" id="{E4E7065C-CFE6-43F4-B204-E0DB723FEC35}"/>
              </a:ext>
            </a:extLst>
          </p:cNvPr>
          <p:cNvPicPr>
            <a:picLocks noChangeAspect="1"/>
          </p:cNvPicPr>
          <p:nvPr/>
        </p:nvPicPr>
        <p:blipFill>
          <a:blip r:embed="rId3"/>
          <a:stretch>
            <a:fillRect/>
          </a:stretch>
        </p:blipFill>
        <p:spPr>
          <a:xfrm>
            <a:off x="3735115" y="1143000"/>
            <a:ext cx="5061906" cy="4343400"/>
          </a:xfrm>
          <a:prstGeom prst="rect">
            <a:avLst/>
          </a:prstGeom>
        </p:spPr>
      </p:pic>
      <p:sp>
        <p:nvSpPr>
          <p:cNvPr id="5" name="Oval 4">
            <a:extLst>
              <a:ext uri="{FF2B5EF4-FFF2-40B4-BE49-F238E27FC236}">
                <a16:creationId xmlns:a16="http://schemas.microsoft.com/office/drawing/2014/main" id="{2A3006EE-D6B4-4CE5-A716-D802771F4646}"/>
              </a:ext>
            </a:extLst>
          </p:cNvPr>
          <p:cNvSpPr/>
          <p:nvPr/>
        </p:nvSpPr>
        <p:spPr>
          <a:xfrm>
            <a:off x="4000500" y="2286000"/>
            <a:ext cx="1143000" cy="685800"/>
          </a:xfrm>
          <a:prstGeom prst="ellipse">
            <a:avLst/>
          </a:prstGeom>
          <a:noFill/>
          <a:ln w="3810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656867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18BD4-D9EC-F50D-6C20-574BFA7DDCE6}"/>
              </a:ext>
            </a:extLst>
          </p:cNvPr>
          <p:cNvSpPr>
            <a:spLocks noGrp="1"/>
          </p:cNvSpPr>
          <p:nvPr>
            <p:ph type="title"/>
          </p:nvPr>
        </p:nvSpPr>
        <p:spPr/>
        <p:txBody>
          <a:bodyPr/>
          <a:lstStyle/>
          <a:p>
            <a:r>
              <a:rPr lang="en-US" dirty="0"/>
              <a:t>FAFSA Contributors</a:t>
            </a:r>
          </a:p>
        </p:txBody>
      </p:sp>
      <p:pic>
        <p:nvPicPr>
          <p:cNvPr id="5" name="Picture 4">
            <a:extLst>
              <a:ext uri="{FF2B5EF4-FFF2-40B4-BE49-F238E27FC236}">
                <a16:creationId xmlns:a16="http://schemas.microsoft.com/office/drawing/2014/main" id="{6B3A9AE6-5D33-C966-AFE2-7424D36514B9}"/>
              </a:ext>
            </a:extLst>
          </p:cNvPr>
          <p:cNvPicPr>
            <a:picLocks noChangeAspect="1"/>
          </p:cNvPicPr>
          <p:nvPr/>
        </p:nvPicPr>
        <p:blipFill>
          <a:blip r:embed="rId2"/>
          <a:stretch>
            <a:fillRect/>
          </a:stretch>
        </p:blipFill>
        <p:spPr>
          <a:xfrm>
            <a:off x="1219200" y="812527"/>
            <a:ext cx="6553200" cy="5249247"/>
          </a:xfrm>
          <a:prstGeom prst="rect">
            <a:avLst/>
          </a:prstGeom>
          <a:ln w="22225">
            <a:solidFill>
              <a:srgbClr val="004E7D"/>
            </a:solidFill>
          </a:ln>
        </p:spPr>
      </p:pic>
    </p:spTree>
    <p:extLst>
      <p:ext uri="{BB962C8B-B14F-4D97-AF65-F5344CB8AC3E}">
        <p14:creationId xmlns:p14="http://schemas.microsoft.com/office/powerpoint/2010/main" val="349581725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5EBD69-2850-014E-5DD7-21B1BF4C8697}"/>
              </a:ext>
            </a:extLst>
          </p:cNvPr>
          <p:cNvSpPr>
            <a:spLocks noGrp="1"/>
          </p:cNvSpPr>
          <p:nvPr>
            <p:ph type="title"/>
          </p:nvPr>
        </p:nvSpPr>
        <p:spPr/>
        <p:txBody>
          <a:bodyPr/>
          <a:lstStyle/>
          <a:p>
            <a:r>
              <a:rPr lang="en-US" dirty="0"/>
              <a:t>Student Invites Parents to FAFSA</a:t>
            </a:r>
          </a:p>
        </p:txBody>
      </p:sp>
      <p:sp>
        <p:nvSpPr>
          <p:cNvPr id="6" name="Content Placeholder 5">
            <a:extLst>
              <a:ext uri="{FF2B5EF4-FFF2-40B4-BE49-F238E27FC236}">
                <a16:creationId xmlns:a16="http://schemas.microsoft.com/office/drawing/2014/main" id="{1C8FEF20-164E-78EB-C9BE-6AB9F1D6D0CB}"/>
              </a:ext>
            </a:extLst>
          </p:cNvPr>
          <p:cNvSpPr>
            <a:spLocks noGrp="1"/>
          </p:cNvSpPr>
          <p:nvPr>
            <p:ph sz="half" idx="2"/>
          </p:nvPr>
        </p:nvSpPr>
        <p:spPr>
          <a:xfrm>
            <a:off x="4720480" y="1371600"/>
            <a:ext cx="4038600" cy="4525963"/>
          </a:xfrm>
        </p:spPr>
        <p:txBody>
          <a:bodyPr/>
          <a:lstStyle/>
          <a:p>
            <a:pPr>
              <a:buClr>
                <a:srgbClr val="005B99"/>
              </a:buClr>
            </a:pPr>
            <a:r>
              <a:rPr lang="en-US" dirty="0">
                <a:latin typeface="Arial" panose="020B0604020202020204" pitchFamily="34" charset="0"/>
                <a:cs typeface="Arial" panose="020B0604020202020204" pitchFamily="34" charset="0"/>
              </a:rPr>
              <a:t>Student provides personal information about parents to invite them to complete parent portion of the FAFSA</a:t>
            </a:r>
          </a:p>
        </p:txBody>
      </p:sp>
      <p:pic>
        <p:nvPicPr>
          <p:cNvPr id="10" name="Picture 9">
            <a:extLst>
              <a:ext uri="{FF2B5EF4-FFF2-40B4-BE49-F238E27FC236}">
                <a16:creationId xmlns:a16="http://schemas.microsoft.com/office/drawing/2014/main" id="{4B246965-4C5F-29AF-EAFA-4F401E2A64C2}"/>
              </a:ext>
            </a:extLst>
          </p:cNvPr>
          <p:cNvPicPr>
            <a:picLocks noChangeAspect="1"/>
          </p:cNvPicPr>
          <p:nvPr/>
        </p:nvPicPr>
        <p:blipFill>
          <a:blip r:embed="rId2"/>
          <a:stretch>
            <a:fillRect/>
          </a:stretch>
        </p:blipFill>
        <p:spPr>
          <a:xfrm>
            <a:off x="375132" y="1263786"/>
            <a:ext cx="4345347" cy="3181286"/>
          </a:xfrm>
          <a:prstGeom prst="rect">
            <a:avLst/>
          </a:prstGeom>
          <a:ln w="22225">
            <a:solidFill>
              <a:srgbClr val="004E7D"/>
            </a:solidFill>
          </a:ln>
        </p:spPr>
      </p:pic>
    </p:spTree>
    <p:extLst>
      <p:ext uri="{BB962C8B-B14F-4D97-AF65-F5344CB8AC3E}">
        <p14:creationId xmlns:p14="http://schemas.microsoft.com/office/powerpoint/2010/main" val="51821068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6895ED-3552-4F4B-94D7-F47553964FF9}"/>
              </a:ext>
            </a:extLst>
          </p:cNvPr>
          <p:cNvSpPr txBox="1"/>
          <p:nvPr/>
        </p:nvSpPr>
        <p:spPr>
          <a:xfrm>
            <a:off x="342900" y="982176"/>
            <a:ext cx="8458200" cy="5093702"/>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If parents are:</a:t>
            </a:r>
            <a:br>
              <a:rPr lang="en-US"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Married and filed their Federal income tax return as Married Filing Jointly then only one parent contributor is required to complete the FAFSA. </a:t>
            </a:r>
            <a:br>
              <a:rPr lang="en-US"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Married and filed separately, both parents will be considered contributors and therefore need separate FSA IDs and both must provide consent</a:t>
            </a:r>
          </a:p>
          <a:p>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Unmarried and living together, both parents will be contributors, need separate FSA IDs, and need to provide consent.</a:t>
            </a:r>
          </a:p>
        </p:txBody>
      </p:sp>
      <p:sp>
        <p:nvSpPr>
          <p:cNvPr id="3" name="Title 2">
            <a:extLst>
              <a:ext uri="{FF2B5EF4-FFF2-40B4-BE49-F238E27FC236}">
                <a16:creationId xmlns:a16="http://schemas.microsoft.com/office/drawing/2014/main" id="{63ED221B-D8F7-449F-9C34-C765B8745FD7}"/>
              </a:ext>
            </a:extLst>
          </p:cNvPr>
          <p:cNvSpPr>
            <a:spLocks noGrp="1"/>
          </p:cNvSpPr>
          <p:nvPr>
            <p:ph type="title"/>
          </p:nvPr>
        </p:nvSpPr>
        <p:spPr>
          <a:xfrm>
            <a:off x="152400" y="0"/>
            <a:ext cx="8839200" cy="1143000"/>
          </a:xfrm>
        </p:spPr>
        <p:txBody>
          <a:bodyPr/>
          <a:lstStyle/>
          <a:p>
            <a:r>
              <a:rPr lang="en-US" dirty="0"/>
              <a:t>Which parent is my contributor?</a:t>
            </a:r>
          </a:p>
        </p:txBody>
      </p:sp>
    </p:spTree>
    <p:extLst>
      <p:ext uri="{BB962C8B-B14F-4D97-AF65-F5344CB8AC3E}">
        <p14:creationId xmlns:p14="http://schemas.microsoft.com/office/powerpoint/2010/main" val="170002494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FUTURE Act Direct Data Exchange (FA-DDX) </a:t>
            </a:r>
          </a:p>
        </p:txBody>
      </p:sp>
      <p:sp>
        <p:nvSpPr>
          <p:cNvPr id="68610" name="Content Placeholder 2"/>
          <p:cNvSpPr>
            <a:spLocks noGrp="1"/>
          </p:cNvSpPr>
          <p:nvPr>
            <p:ph idx="1"/>
          </p:nvPr>
        </p:nvSpPr>
        <p:spPr/>
        <p:txBody>
          <a:bodyPr>
            <a:normAutofit/>
          </a:bodyPr>
          <a:lstStyle/>
          <a:p>
            <a:pPr>
              <a:spcBef>
                <a:spcPts val="1200"/>
              </a:spcBef>
            </a:pPr>
            <a:endParaRPr lang="en-US" sz="2500" dirty="0">
              <a:latin typeface="Arial" panose="020B0604020202020204" pitchFamily="34" charset="0"/>
              <a:cs typeface="Arial" panose="020B0604020202020204" pitchFamily="34" charset="0"/>
            </a:endParaRPr>
          </a:p>
          <a:p>
            <a:pPr>
              <a:spcBef>
                <a:spcPts val="1200"/>
              </a:spcBef>
            </a:pPr>
            <a:r>
              <a:rPr lang="en-US" sz="2500" dirty="0">
                <a:latin typeface="Arial" panose="020B0604020202020204" pitchFamily="34" charset="0"/>
                <a:cs typeface="Arial" panose="020B0604020202020204" pitchFamily="34" charset="0"/>
              </a:rPr>
              <a:t>Allows for an individual’s federal tax information (FTI) to be directly transferred from the IRS to the FAFSA</a:t>
            </a:r>
          </a:p>
          <a:p>
            <a:pPr>
              <a:spcBef>
                <a:spcPts val="1200"/>
              </a:spcBef>
            </a:pPr>
            <a:r>
              <a:rPr lang="en-US" sz="2500" dirty="0">
                <a:latin typeface="Arial" panose="020B0604020202020204" pitchFamily="34" charset="0"/>
                <a:cs typeface="Arial" panose="020B0604020202020204" pitchFamily="34" charset="0"/>
              </a:rPr>
              <a:t>Consent is required by all contributors on FAFSA</a:t>
            </a:r>
          </a:p>
          <a:p>
            <a:pPr>
              <a:spcBef>
                <a:spcPts val="1200"/>
              </a:spcBef>
            </a:pPr>
            <a:r>
              <a:rPr lang="en-US" sz="2500" dirty="0">
                <a:latin typeface="Arial" panose="020B0604020202020204" pitchFamily="34" charset="0"/>
                <a:cs typeface="Arial" panose="020B0604020202020204" pitchFamily="34" charset="0"/>
              </a:rPr>
              <a:t>IRS transfers information to populate FAFSA income questions for most tax filers</a:t>
            </a:r>
          </a:p>
          <a:p>
            <a:pPr>
              <a:spcBef>
                <a:spcPts val="1200"/>
              </a:spcBef>
            </a:pPr>
            <a:r>
              <a:rPr lang="en-US" sz="2500" dirty="0">
                <a:latin typeface="Arial" panose="020B0604020202020204" pitchFamily="34" charset="0"/>
                <a:cs typeface="Arial" panose="020B0604020202020204" pitchFamily="34" charset="0"/>
              </a:rPr>
              <a:t>Eliminates manual entry of tax and income information</a:t>
            </a:r>
          </a:p>
        </p:txBody>
      </p:sp>
    </p:spTree>
    <p:extLst>
      <p:ext uri="{BB962C8B-B14F-4D97-AF65-F5344CB8AC3E}">
        <p14:creationId xmlns:p14="http://schemas.microsoft.com/office/powerpoint/2010/main" val="217781759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67781</TotalTime>
  <Words>1135</Words>
  <Application>Microsoft Office PowerPoint</Application>
  <PresentationFormat>On-screen Show (4:3)</PresentationFormat>
  <Paragraphs>159</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Tahoma</vt:lpstr>
      <vt:lpstr>Verdana</vt:lpstr>
      <vt:lpstr>Wingdings</vt:lpstr>
      <vt:lpstr>Office Theme</vt:lpstr>
      <vt:lpstr>PowerPoint Presentation</vt:lpstr>
      <vt:lpstr>What Is Financial Aid?</vt:lpstr>
      <vt:lpstr>Filing for Financial Aid!</vt:lpstr>
      <vt:lpstr>StudentAid.gov Account Username and Password (FSA ID)</vt:lpstr>
      <vt:lpstr>Free Application for Federal Student Aid (FAFSA®)</vt:lpstr>
      <vt:lpstr>FAFSA Contributors</vt:lpstr>
      <vt:lpstr>Student Invites Parents to FAFSA</vt:lpstr>
      <vt:lpstr>Which parent is my contributor?</vt:lpstr>
      <vt:lpstr>FUTURE Act Direct Data Exchange (FA-DDX) </vt:lpstr>
      <vt:lpstr>Student Financial Information </vt:lpstr>
      <vt:lpstr>Student Section Completion</vt:lpstr>
      <vt:lpstr>Parent Invitation </vt:lpstr>
      <vt:lpstr>Parent Information Reported  </vt:lpstr>
      <vt:lpstr>Parent Section Completion</vt:lpstr>
      <vt:lpstr>FAFSA Submission Summary</vt:lpstr>
      <vt:lpstr>Creating a HESC Account (hesc.ny.gov)</vt:lpstr>
      <vt:lpstr>Create a User ID</vt:lpstr>
      <vt:lpstr>Review Prefilled College Info From FAFSA</vt:lpstr>
      <vt:lpstr>Signature Validation (Parent Signature)</vt:lpstr>
      <vt:lpstr>E-Signature: NYS DMV-issued ID</vt:lpstr>
      <vt:lpstr>Sources of Financial Assistance</vt:lpstr>
      <vt:lpstr>PowerPoint Presentation</vt:lpstr>
      <vt:lpstr>PowerPoint Presentation</vt:lpstr>
      <vt:lpstr>The Excelsior Scholarship</vt:lpstr>
      <vt:lpstr>The Excelsior Scholarship: Eligibility          Requirements</vt:lpstr>
      <vt:lpstr>Federal Direct Loans</vt:lpstr>
      <vt:lpstr>Alternative Financing Options</vt:lpstr>
      <vt:lpstr>Apply for outside scholarships at fastweb.com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NASFAA's What You Need to Know About Financial Aid Slideshow Handout</dc:title>
  <dc:creator>National Association of Student Financial Aid Administrators</dc:creator>
  <cp:lastModifiedBy>Sarah Cybart</cp:lastModifiedBy>
  <cp:revision>459</cp:revision>
  <cp:lastPrinted>2023-10-03T22:41:19Z</cp:lastPrinted>
  <dcterms:created xsi:type="dcterms:W3CDTF">2013-09-17T18:31:42Z</dcterms:created>
  <dcterms:modified xsi:type="dcterms:W3CDTF">2024-11-15T14:28:46Z</dcterms:modified>
</cp:coreProperties>
</file>